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620E8BA-CD3C-4BDC-9130-EDF7FBA5557B}">
          <p14:sldIdLst>
            <p14:sldId id="257"/>
            <p14:sldId id="258"/>
            <p14:sldId id="259"/>
            <p14:sldId id="260"/>
            <p14:sldId id="261"/>
            <p14:sldId id="262"/>
            <p14:sldId id="263"/>
            <p14:sldId id="264"/>
            <p14:sldId id="265"/>
            <p14:sldId id="266"/>
            <p14:sldId id="267"/>
            <p14:sldId id="268"/>
            <p14:sldId id="269"/>
            <p14:sldId id="270"/>
            <p14:sldId id="271"/>
            <p14:sldId id="27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eeb safraz" initials="Rs" lastIdx="1" clrIdx="0">
    <p:extLst>
      <p:ext uri="{19B8F6BF-5375-455C-9EA6-DF929625EA0E}">
        <p15:presenceInfo xmlns:p15="http://schemas.microsoft.com/office/powerpoint/2012/main" userId="f2e347d8ce725e9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5256" autoAdjust="0"/>
  </p:normalViewPr>
  <p:slideViewPr>
    <p:cSldViewPr snapToGrid="0">
      <p:cViewPr varScale="1">
        <p:scale>
          <a:sx n="82" d="100"/>
          <a:sy n="82" d="100"/>
        </p:scale>
        <p:origin x="725" y="53"/>
      </p:cViewPr>
      <p:guideLst/>
    </p:cSldViewPr>
  </p:slideViewPr>
  <p:outlineViewPr>
    <p:cViewPr>
      <p:scale>
        <a:sx n="33" d="100"/>
        <a:sy n="33" d="100"/>
      </p:scale>
      <p:origin x="0" y="-32117"/>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9DE9B7-8146-4CE0-8693-579C57D35E6A}"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EECBB-3DE8-4659-B0E2-0635A78EFCBB}" type="slidenum">
              <a:rPr lang="en-US" smtClean="0"/>
              <a:t>‹#›</a:t>
            </a:fld>
            <a:endParaRPr lang="en-US"/>
          </a:p>
        </p:txBody>
      </p:sp>
    </p:spTree>
    <p:extLst>
      <p:ext uri="{BB962C8B-B14F-4D97-AF65-F5344CB8AC3E}">
        <p14:creationId xmlns:p14="http://schemas.microsoft.com/office/powerpoint/2010/main" val="3258608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CE5370-1196-40FF-9CA7-B43BE35FE22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0FE61A-3C14-4298-80D1-4A76473E85E3}"/>
              </a:ext>
            </a:extLst>
          </p:cNvPr>
          <p:cNvSpPr txBox="1">
            <a:spLocks noGrp="1"/>
          </p:cNvSpPr>
          <p:nvPr>
            <p:ph type="body" sz="quarter" idx="1"/>
          </p:nvPr>
        </p:nvSpPr>
        <p:spPr/>
        <p:txBody>
          <a:bodyPr/>
          <a:lstStyle/>
          <a:p>
            <a:endParaRPr lang="en-US"/>
          </a:p>
        </p:txBody>
      </p:sp>
      <p:sp>
        <p:nvSpPr>
          <p:cNvPr id="4" name="Slide Number Placeholder 3">
            <a:extLst>
              <a:ext uri="{FF2B5EF4-FFF2-40B4-BE49-F238E27FC236}">
                <a16:creationId xmlns:a16="http://schemas.microsoft.com/office/drawing/2014/main" id="{1538B5EC-5F11-4A3B-8D45-B3F1F495C11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F660B05-2611-4E33-B281-289D1364E5CD}" type="slidenum">
              <a:t>1</a:t>
            </a:fld>
            <a:endParaRPr lang="en-US"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1EECBB-3DE8-4659-B0E2-0635A78EFCBB}" type="slidenum">
              <a:rPr lang="en-US" smtClean="0"/>
              <a:t>13</a:t>
            </a:fld>
            <a:endParaRPr lang="en-US"/>
          </a:p>
        </p:txBody>
      </p:sp>
    </p:spTree>
    <p:extLst>
      <p:ext uri="{BB962C8B-B14F-4D97-AF65-F5344CB8AC3E}">
        <p14:creationId xmlns:p14="http://schemas.microsoft.com/office/powerpoint/2010/main" val="1636518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1EECBB-3DE8-4659-B0E2-0635A78EFCBB}" type="slidenum">
              <a:rPr lang="en-US" smtClean="0"/>
              <a:t>16</a:t>
            </a:fld>
            <a:endParaRPr lang="en-US"/>
          </a:p>
        </p:txBody>
      </p:sp>
    </p:spTree>
    <p:extLst>
      <p:ext uri="{BB962C8B-B14F-4D97-AF65-F5344CB8AC3E}">
        <p14:creationId xmlns:p14="http://schemas.microsoft.com/office/powerpoint/2010/main" val="4144024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C141-F78C-4658-A5AE-DE2E4FACE95E}"/>
              </a:ext>
            </a:extLst>
          </p:cNvPr>
          <p:cNvSpPr txBox="1">
            <a:spLocks noGrp="1"/>
          </p:cNvSpPr>
          <p:nvPr>
            <p:ph type="title"/>
          </p:nvPr>
        </p:nvSpPr>
        <p:spPr>
          <a:xfrm>
            <a:off x="7999418" y="1051550"/>
            <a:ext cx="3565519" cy="2384901"/>
          </a:xfrm>
        </p:spPr>
        <p:txBody>
          <a:bodyPr anchor="b"/>
          <a:lstStyle>
            <a:lvl1pPr>
              <a:lnSpc>
                <a:spcPct val="90000"/>
              </a:lnSpc>
              <a:defRPr/>
            </a:lvl1pPr>
          </a:lstStyle>
          <a:p>
            <a:pPr lvl="0"/>
            <a:r>
              <a:rPr lang="en-US"/>
              <a:t>3DFloat</a:t>
            </a:r>
          </a:p>
        </p:txBody>
      </p:sp>
      <p:sp>
        <p:nvSpPr>
          <p:cNvPr id="3" name="Picture Placeholder 13">
            <a:extLst>
              <a:ext uri="{FF2B5EF4-FFF2-40B4-BE49-F238E27FC236}">
                <a16:creationId xmlns:a16="http://schemas.microsoft.com/office/drawing/2014/main" id="{1FC36D74-1819-4919-94BA-42EB24504110}"/>
              </a:ext>
            </a:extLst>
          </p:cNvPr>
          <p:cNvSpPr txBox="1">
            <a:spLocks noGrp="1"/>
          </p:cNvSpPr>
          <p:nvPr>
            <p:ph type="pic" idx="4294967295"/>
          </p:nvPr>
        </p:nvSpPr>
        <p:spPr>
          <a:xfrm>
            <a:off x="0" y="0"/>
            <a:ext cx="7452360" cy="6858000"/>
          </a:xfrm>
          <a:solidFill>
            <a:srgbClr val="A3A3C1"/>
          </a:solidFill>
        </p:spPr>
        <p:txBody>
          <a:bodyPr/>
          <a:lstStyle>
            <a:lvl1pPr>
              <a:defRPr/>
            </a:lvl1pPr>
          </a:lstStyle>
          <a:p>
            <a:pPr lvl="0"/>
            <a:r>
              <a:rPr lang="en-US"/>
              <a:t>Click icon to add picture</a:t>
            </a:r>
          </a:p>
        </p:txBody>
      </p:sp>
      <p:sp>
        <p:nvSpPr>
          <p:cNvPr id="4" name="Oval 7">
            <a:extLst>
              <a:ext uri="{FF2B5EF4-FFF2-40B4-BE49-F238E27FC236}">
                <a16:creationId xmlns:a16="http://schemas.microsoft.com/office/drawing/2014/main" id="{F6FB4BCE-AE7E-48B3-8A5C-2D34C7057138}"/>
              </a:ext>
            </a:extLst>
          </p:cNvPr>
          <p:cNvSpPr/>
          <p:nvPr/>
        </p:nvSpPr>
        <p:spPr>
          <a:xfrm>
            <a:off x="7999408" y="445276"/>
            <a:ext cx="359999" cy="35999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1B192E"/>
              </a:gs>
              <a:gs pos="100000">
                <a:srgbClr val="7771B2"/>
              </a:gs>
            </a:gsLst>
            <a:path path="circle">
              <a:fillToRect l="100000" b="100000"/>
            </a:path>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nvGrpSpPr>
          <p:cNvPr id="5" name="Group 8">
            <a:extLst>
              <a:ext uri="{FF2B5EF4-FFF2-40B4-BE49-F238E27FC236}">
                <a16:creationId xmlns:a16="http://schemas.microsoft.com/office/drawing/2014/main" id="{2A9707AC-42D7-4F65-B8E8-2EA4C04AC528}"/>
              </a:ext>
            </a:extLst>
          </p:cNvPr>
          <p:cNvGrpSpPr/>
          <p:nvPr/>
        </p:nvGrpSpPr>
        <p:grpSpPr>
          <a:xfrm>
            <a:off x="10979212" y="5516557"/>
            <a:ext cx="539998" cy="713547"/>
            <a:chOff x="10979212" y="5516557"/>
            <a:chExt cx="539998" cy="713547"/>
          </a:xfrm>
        </p:grpSpPr>
        <p:sp>
          <p:nvSpPr>
            <p:cNvPr id="6" name="Freeform: Shape 9">
              <a:extLst>
                <a:ext uri="{FF2B5EF4-FFF2-40B4-BE49-F238E27FC236}">
                  <a16:creationId xmlns:a16="http://schemas.microsoft.com/office/drawing/2014/main" id="{95060155-2116-4892-9480-B1AD3311FB3C}"/>
                </a:ext>
              </a:extLst>
            </p:cNvPr>
            <p:cNvSpPr/>
            <p:nvPr/>
          </p:nvSpPr>
          <p:spPr>
            <a:xfrm rot="13499997">
              <a:off x="10979212" y="5598629"/>
              <a:ext cx="539998" cy="631475"/>
            </a:xfrm>
            <a:custGeom>
              <a:avLst/>
              <a:gdLst>
                <a:gd name="f0" fmla="val 10800000"/>
                <a:gd name="f1" fmla="val 5400000"/>
                <a:gd name="f2" fmla="val 180"/>
                <a:gd name="f3" fmla="val w"/>
                <a:gd name="f4" fmla="val h"/>
                <a:gd name="f5" fmla="val 0"/>
                <a:gd name="f6" fmla="val 1080000"/>
                <a:gd name="f7" fmla="val 1262947"/>
                <a:gd name="f8" fmla="val 540000"/>
                <a:gd name="f9" fmla="val 1064374"/>
                <a:gd name="f10" fmla="val 931034"/>
                <a:gd name="f11" fmla="val 1069029"/>
                <a:gd name="f12" fmla="val 938533"/>
                <a:gd name="f13" fmla="val 1076223"/>
                <a:gd name="f14" fmla="val 956109"/>
                <a:gd name="f15" fmla="val 974307"/>
                <a:gd name="f16" fmla="val 992947"/>
                <a:gd name="f17" fmla="val 1142064"/>
                <a:gd name="f18" fmla="val 838234"/>
                <a:gd name="f19" fmla="val 241766"/>
                <a:gd name="f20" fmla="val 3778"/>
                <a:gd name="f21" fmla="val 10971"/>
                <a:gd name="f22" fmla="val 15626"/>
                <a:gd name="f23" fmla="+- 0 0 -90"/>
                <a:gd name="f24" fmla="*/ f3 1 1080000"/>
                <a:gd name="f25" fmla="*/ f4 1 1262947"/>
                <a:gd name="f26" fmla="val f5"/>
                <a:gd name="f27" fmla="val f6"/>
                <a:gd name="f28" fmla="val f7"/>
                <a:gd name="f29" fmla="*/ f23 f0 1"/>
                <a:gd name="f30" fmla="+- f28 0 f26"/>
                <a:gd name="f31" fmla="+- f27 0 f26"/>
                <a:gd name="f32" fmla="*/ f29 1 f2"/>
                <a:gd name="f33" fmla="*/ f31 1 1080000"/>
                <a:gd name="f34" fmla="*/ f30 1 1262947"/>
                <a:gd name="f35" fmla="*/ 540000 f31 1"/>
                <a:gd name="f36" fmla="*/ 0 f30 1"/>
                <a:gd name="f37" fmla="*/ 1080000 f31 1"/>
                <a:gd name="f38" fmla="*/ 931034 f30 1"/>
                <a:gd name="f39" fmla="*/ 1064374 f31 1"/>
                <a:gd name="f40" fmla="*/ 1069029 f31 1"/>
                <a:gd name="f41" fmla="*/ 938533 f30 1"/>
                <a:gd name="f42" fmla="*/ 992947 f30 1"/>
                <a:gd name="f43" fmla="*/ 1262947 f30 1"/>
                <a:gd name="f44" fmla="*/ 0 f31 1"/>
                <a:gd name="f45" fmla="*/ 10971 f31 1"/>
                <a:gd name="f46" fmla="*/ 15626 f31 1"/>
                <a:gd name="f47" fmla="+- f32 0 f1"/>
                <a:gd name="f48" fmla="*/ f35 1 1080000"/>
                <a:gd name="f49" fmla="*/ f36 1 1262947"/>
                <a:gd name="f50" fmla="*/ f37 1 1080000"/>
                <a:gd name="f51" fmla="*/ f38 1 1262947"/>
                <a:gd name="f52" fmla="*/ f39 1 1080000"/>
                <a:gd name="f53" fmla="*/ f40 1 1080000"/>
                <a:gd name="f54" fmla="*/ f41 1 1262947"/>
                <a:gd name="f55" fmla="*/ f42 1 1262947"/>
                <a:gd name="f56" fmla="*/ f43 1 1262947"/>
                <a:gd name="f57" fmla="*/ f44 1 1080000"/>
                <a:gd name="f58" fmla="*/ f45 1 1080000"/>
                <a:gd name="f59" fmla="*/ f46 1 1080000"/>
                <a:gd name="f60" fmla="*/ f26 1 f33"/>
                <a:gd name="f61" fmla="*/ f27 1 f33"/>
                <a:gd name="f62" fmla="*/ f26 1 f34"/>
                <a:gd name="f63" fmla="*/ f28 1 f34"/>
                <a:gd name="f64" fmla="*/ f48 1 f33"/>
                <a:gd name="f65" fmla="*/ f49 1 f34"/>
                <a:gd name="f66" fmla="*/ f52 1 f33"/>
                <a:gd name="f67" fmla="*/ f51 1 f34"/>
                <a:gd name="f68" fmla="*/ f53 1 f33"/>
                <a:gd name="f69" fmla="*/ f54 1 f34"/>
                <a:gd name="f70" fmla="*/ f50 1 f33"/>
                <a:gd name="f71" fmla="*/ f55 1 f34"/>
                <a:gd name="f72" fmla="*/ f56 1 f34"/>
                <a:gd name="f73" fmla="*/ f57 1 f33"/>
                <a:gd name="f74" fmla="*/ f58 1 f33"/>
                <a:gd name="f75" fmla="*/ f59 1 f33"/>
                <a:gd name="f76" fmla="*/ f60 f24 1"/>
                <a:gd name="f77" fmla="*/ f61 f24 1"/>
                <a:gd name="f78" fmla="*/ f63 f25 1"/>
                <a:gd name="f79" fmla="*/ f62 f25 1"/>
                <a:gd name="f80" fmla="*/ f64 f24 1"/>
                <a:gd name="f81" fmla="*/ f65 f25 1"/>
                <a:gd name="f82" fmla="*/ f66 f24 1"/>
                <a:gd name="f83" fmla="*/ f67 f25 1"/>
                <a:gd name="f84" fmla="*/ f68 f24 1"/>
                <a:gd name="f85" fmla="*/ f69 f25 1"/>
                <a:gd name="f86" fmla="*/ f70 f24 1"/>
                <a:gd name="f87" fmla="*/ f71 f25 1"/>
                <a:gd name="f88" fmla="*/ f72 f25 1"/>
                <a:gd name="f89" fmla="*/ f73 f24 1"/>
                <a:gd name="f90" fmla="*/ f74 f24 1"/>
                <a:gd name="f91" fmla="*/ f75 f24 1"/>
              </a:gdLst>
              <a:ahLst/>
              <a:cxnLst>
                <a:cxn ang="3cd4">
                  <a:pos x="hc" y="t"/>
                </a:cxn>
                <a:cxn ang="0">
                  <a:pos x="r" y="vc"/>
                </a:cxn>
                <a:cxn ang="cd4">
                  <a:pos x="hc" y="b"/>
                </a:cxn>
                <a:cxn ang="cd2">
                  <a:pos x="l" y="vc"/>
                </a:cxn>
                <a:cxn ang="f47">
                  <a:pos x="f80" y="f81"/>
                </a:cxn>
                <a:cxn ang="f47">
                  <a:pos x="f82" y="f83"/>
                </a:cxn>
                <a:cxn ang="f47">
                  <a:pos x="f84" y="f85"/>
                </a:cxn>
                <a:cxn ang="f47">
                  <a:pos x="f86" y="f87"/>
                </a:cxn>
                <a:cxn ang="f47">
                  <a:pos x="f80" y="f88"/>
                </a:cxn>
                <a:cxn ang="f47">
                  <a:pos x="f89" y="f87"/>
                </a:cxn>
                <a:cxn ang="f47">
                  <a:pos x="f90" y="f85"/>
                </a:cxn>
                <a:cxn ang="f47">
                  <a:pos x="f91" y="f83"/>
                </a:cxn>
                <a:cxn ang="f47">
                  <a:pos x="f80" y="f81"/>
                </a:cxn>
              </a:cxnLst>
              <a:rect l="f76" t="f79" r="f77" b="f78"/>
              <a:pathLst>
                <a:path w="1080000" h="1262947">
                  <a:moveTo>
                    <a:pt x="f8" y="f5"/>
                  </a:moveTo>
                  <a:lnTo>
                    <a:pt x="f9" y="f10"/>
                  </a:lnTo>
                  <a:lnTo>
                    <a:pt x="f11" y="f12"/>
                  </a:lnTo>
                  <a:cubicBezTo>
                    <a:pt x="f13" y="f14"/>
                    <a:pt x="f6" y="f15"/>
                    <a:pt x="f6" y="f16"/>
                  </a:cubicBezTo>
                  <a:cubicBezTo>
                    <a:pt x="f6" y="f17"/>
                    <a:pt x="f18" y="f7"/>
                    <a:pt x="f8" y="f7"/>
                  </a:cubicBezTo>
                  <a:cubicBezTo>
                    <a:pt x="f19" y="f7"/>
                    <a:pt x="f5" y="f17"/>
                    <a:pt x="f5" y="f16"/>
                  </a:cubicBezTo>
                  <a:cubicBezTo>
                    <a:pt x="f5" y="f15"/>
                    <a:pt x="f20" y="f14"/>
                    <a:pt x="f21" y="f12"/>
                  </a:cubicBezTo>
                  <a:lnTo>
                    <a:pt x="f22" y="f10"/>
                  </a:lnTo>
                  <a:lnTo>
                    <a:pt x="f8" y="f5"/>
                  </a:lnTo>
                  <a:close/>
                </a:path>
              </a:pathLst>
            </a:custGeom>
            <a:gradFill>
              <a:gsLst>
                <a:gs pos="0">
                  <a:srgbClr val="2C284A"/>
                </a:gs>
                <a:gs pos="100000">
                  <a:srgbClr val="3C3867"/>
                </a:gs>
              </a:gsLst>
              <a:lin ang="6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sp>
          <p:nvSpPr>
            <p:cNvPr id="7" name="Oval 10">
              <a:extLst>
                <a:ext uri="{FF2B5EF4-FFF2-40B4-BE49-F238E27FC236}">
                  <a16:creationId xmlns:a16="http://schemas.microsoft.com/office/drawing/2014/main" id="{728E40EF-253E-4177-A8C6-C2A183131F7C}"/>
                </a:ext>
              </a:extLst>
            </p:cNvPr>
            <p:cNvSpPr/>
            <p:nvPr/>
          </p:nvSpPr>
          <p:spPr>
            <a:xfrm rot="18900010">
              <a:off x="11241996" y="5516557"/>
              <a:ext cx="270004" cy="53999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2C284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Gill Sans MT"/>
              </a:endParaRPr>
            </a:p>
          </p:txBody>
        </p:sp>
      </p:grpSp>
      <p:sp>
        <p:nvSpPr>
          <p:cNvPr id="8" name="Text Placeholder 2">
            <a:extLst>
              <a:ext uri="{FF2B5EF4-FFF2-40B4-BE49-F238E27FC236}">
                <a16:creationId xmlns:a16="http://schemas.microsoft.com/office/drawing/2014/main" id="{08885E20-A079-4E45-9BEC-AD30F86FD180}"/>
              </a:ext>
            </a:extLst>
          </p:cNvPr>
          <p:cNvSpPr txBox="1">
            <a:spLocks noGrp="1"/>
          </p:cNvSpPr>
          <p:nvPr>
            <p:ph type="body" idx="4294967295"/>
          </p:nvPr>
        </p:nvSpPr>
        <p:spPr>
          <a:xfrm>
            <a:off x="7999408" y="3568702"/>
            <a:ext cx="3565519" cy="1731965"/>
          </a:xfrm>
        </p:spPr>
        <p:txBody>
          <a:bodyPr/>
          <a:lstStyle>
            <a:lvl1pPr>
              <a:buNone/>
              <a:defRPr/>
            </a:lvl1pPr>
          </a:lstStyle>
          <a:p>
            <a:pPr lvl="0"/>
            <a:r>
              <a:rPr lang="en-US"/>
              <a:t>Click to edit Master text styles</a:t>
            </a:r>
          </a:p>
        </p:txBody>
      </p:sp>
    </p:spTree>
    <p:extLst>
      <p:ext uri="{BB962C8B-B14F-4D97-AF65-F5344CB8AC3E}">
        <p14:creationId xmlns:p14="http://schemas.microsoft.com/office/powerpoint/2010/main" val="379204477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124"/>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113"/>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414"/>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9"/>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 id="2147483671" r:id="rId18"/>
  </p:sldLayoutIdLst>
  <mc:AlternateContent xmlns:mc="http://schemas.openxmlformats.org/markup-compatibility/2006" xmlns:p14="http://schemas.microsoft.com/office/powerpoint/2010/main">
    <mc:Choice Requires="p14">
      <p:transition spd="slow" p14:dur="2000" advClick="0" advTm="3000"/>
    </mc:Choice>
    <mc:Fallback xmlns="">
      <p:transition advClick="0" advTm="3000" spd="slow"/>
    </mc:Fallback>
  </mc:AlternateConten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18.xml"/><Relationship Id="rId7" Type="http://schemas.openxmlformats.org/officeDocument/2006/relationships/image" Target="../media/image8.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38.jpeg"/><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hyperlink" Target="http://www.alphacctv.com/" TargetMode="External"/><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hyperlink" Target="https://www.publicdomainpictures.net/en/view-image.php?image=105838&amp;picture=parallel-line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en/steel-brushed-metal-metallic-499897/" TargetMode="External"/><Relationship Id="rId2" Type="http://schemas.openxmlformats.org/officeDocument/2006/relationships/image" Target="../media/image11.jp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jpe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hyperlink" Target="https://pixabay.com/en/steel-brushed-metal-metallic-499897/" TargetMode="External"/><Relationship Id="rId2" Type="http://schemas.openxmlformats.org/officeDocument/2006/relationships/image" Target="../media/image11.jpg"/><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76CE9F-8E5B-495E-9F5A-839AEC1AA25F}"/>
              </a:ext>
            </a:extLst>
          </p:cNvPr>
          <p:cNvPicPr>
            <a:picLocks noChangeAspect="1"/>
          </p:cNvPicPr>
          <p:nvPr/>
        </p:nvPicPr>
        <p:blipFill>
          <a:blip r:embed="rId5"/>
          <a:stretch>
            <a:fillRect/>
          </a:stretch>
        </p:blipFill>
        <p:spPr>
          <a:xfrm>
            <a:off x="23935" y="105623"/>
            <a:ext cx="12192000" cy="6857999"/>
          </a:xfrm>
          <a:prstGeom prst="rect">
            <a:avLst/>
          </a:prstGeom>
        </p:spPr>
      </p:pic>
      <p:sp>
        <p:nvSpPr>
          <p:cNvPr id="2" name="Title 1">
            <a:extLst>
              <a:ext uri="{FF2B5EF4-FFF2-40B4-BE49-F238E27FC236}">
                <a16:creationId xmlns:a16="http://schemas.microsoft.com/office/drawing/2014/main" id="{33B6677D-E0E8-4278-ABCE-BEF526994E79}"/>
              </a:ext>
            </a:extLst>
          </p:cNvPr>
          <p:cNvSpPr txBox="1">
            <a:spLocks noGrp="1"/>
          </p:cNvSpPr>
          <p:nvPr>
            <p:ph type="title"/>
          </p:nvPr>
        </p:nvSpPr>
        <p:spPr>
          <a:xfrm>
            <a:off x="7740035" y="0"/>
            <a:ext cx="6554146" cy="2831977"/>
          </a:xfrm>
        </p:spPr>
        <p:txBody>
          <a:bodyPr>
            <a:normAutofit/>
          </a:bodyPr>
          <a:lstStyle/>
          <a:p>
            <a:pPr lvl="0"/>
            <a:r>
              <a:rPr lang="en-US" sz="4400" dirty="0">
                <a:latin typeface="Algerian" panose="04020705040A02060702" pitchFamily="82" charset="0"/>
              </a:rPr>
              <a:t>Business </a:t>
            </a:r>
            <a:br>
              <a:rPr lang="en-US" sz="4400" dirty="0">
                <a:latin typeface="Algerian" panose="04020705040A02060702" pitchFamily="82" charset="0"/>
              </a:rPr>
            </a:br>
            <a:r>
              <a:rPr lang="en-US" sz="4400" dirty="0">
                <a:latin typeface="Algerian" panose="04020705040A02060702" pitchFamily="82" charset="0"/>
              </a:rPr>
              <a:t> presentation</a:t>
            </a:r>
          </a:p>
        </p:txBody>
      </p:sp>
      <p:sp>
        <p:nvSpPr>
          <p:cNvPr id="4" name="Subtitle 2">
            <a:extLst>
              <a:ext uri="{FF2B5EF4-FFF2-40B4-BE49-F238E27FC236}">
                <a16:creationId xmlns:a16="http://schemas.microsoft.com/office/drawing/2014/main" id="{87D5CDFB-9EB2-44B9-8421-6B072C4C18F7}"/>
              </a:ext>
            </a:extLst>
          </p:cNvPr>
          <p:cNvSpPr txBox="1">
            <a:spLocks noGrp="1"/>
          </p:cNvSpPr>
          <p:nvPr>
            <p:ph type="body" idx="4294967295"/>
          </p:nvPr>
        </p:nvSpPr>
        <p:spPr>
          <a:xfrm>
            <a:off x="7999417" y="3639312"/>
            <a:ext cx="4011607" cy="3529007"/>
          </a:xfrm>
        </p:spPr>
        <p:txBody>
          <a:bodyPr>
            <a:normAutofit/>
          </a:bodyPr>
          <a:lstStyle/>
          <a:p>
            <a:pPr lvl="0">
              <a:lnSpc>
                <a:spcPct val="100000"/>
              </a:lnSpc>
              <a:buNone/>
            </a:pPr>
            <a:endParaRPr lang="en-US" sz="1600" dirty="0">
              <a:solidFill>
                <a:schemeClr val="tx2">
                  <a:lumMod val="85000"/>
                  <a:lumOff val="15000"/>
                </a:schemeClr>
              </a:solidFill>
              <a:latin typeface="Söhne"/>
            </a:endParaRPr>
          </a:p>
          <a:p>
            <a:pPr lvl="0">
              <a:lnSpc>
                <a:spcPct val="100000"/>
              </a:lnSpc>
              <a:buNone/>
            </a:pPr>
            <a:r>
              <a:rPr lang="en-US" sz="1600" dirty="0">
                <a:solidFill>
                  <a:schemeClr val="tx2">
                    <a:lumMod val="85000"/>
                    <a:lumOff val="15000"/>
                  </a:schemeClr>
                </a:solidFill>
              </a:rPr>
              <a:t>prepared by: ANAS AMRATH</a:t>
            </a:r>
          </a:p>
          <a:p>
            <a:pPr lvl="0">
              <a:lnSpc>
                <a:spcPct val="100000"/>
              </a:lnSpc>
              <a:buNone/>
            </a:pPr>
            <a:r>
              <a:rPr lang="en-US" sz="1600" dirty="0">
                <a:solidFill>
                  <a:schemeClr val="tx2">
                    <a:lumMod val="85000"/>
                    <a:lumOff val="15000"/>
                  </a:schemeClr>
                </a:solidFill>
              </a:rPr>
              <a:t>Business Development Manager</a:t>
            </a:r>
          </a:p>
          <a:p>
            <a:pPr lvl="0">
              <a:lnSpc>
                <a:spcPct val="100000"/>
              </a:lnSpc>
              <a:buNone/>
            </a:pPr>
            <a:r>
              <a:rPr lang="en-US" sz="1600" dirty="0">
                <a:solidFill>
                  <a:schemeClr val="tx2">
                    <a:lumMod val="85000"/>
                    <a:lumOff val="15000"/>
                  </a:schemeClr>
                </a:solidFill>
              </a:rPr>
              <a:t>Company: </a:t>
            </a:r>
          </a:p>
          <a:p>
            <a:pPr lvl="0">
              <a:lnSpc>
                <a:spcPct val="100000"/>
              </a:lnSpc>
              <a:buNone/>
            </a:pPr>
            <a:r>
              <a:rPr lang="en-US" sz="1600" dirty="0">
                <a:solidFill>
                  <a:schemeClr val="tx2">
                    <a:lumMod val="85000"/>
                    <a:lumOff val="15000"/>
                  </a:schemeClr>
                </a:solidFill>
              </a:rPr>
              <a:t>Alpha CCTV consultants, Colombo 08</a:t>
            </a:r>
            <a:endParaRPr lang="en-US" sz="1400" dirty="0">
              <a:solidFill>
                <a:schemeClr val="tx2">
                  <a:lumMod val="85000"/>
                  <a:lumOff val="15000"/>
                </a:schemeClr>
              </a:solidFill>
            </a:endParaRPr>
          </a:p>
        </p:txBody>
      </p:sp>
      <p:pic>
        <p:nvPicPr>
          <p:cNvPr id="7" name="Picture 6">
            <a:extLst>
              <a:ext uri="{FF2B5EF4-FFF2-40B4-BE49-F238E27FC236}">
                <a16:creationId xmlns:a16="http://schemas.microsoft.com/office/drawing/2014/main" id="{5D5815AF-A0D1-4599-9785-1AF394E548A3}"/>
              </a:ext>
            </a:extLst>
          </p:cNvPr>
          <p:cNvPicPr>
            <a:picLocks noChangeAspect="1"/>
          </p:cNvPicPr>
          <p:nvPr/>
        </p:nvPicPr>
        <p:blipFill>
          <a:blip r:embed="rId6"/>
          <a:stretch>
            <a:fillRect/>
          </a:stretch>
        </p:blipFill>
        <p:spPr>
          <a:xfrm>
            <a:off x="-106331" y="618"/>
            <a:ext cx="7846365" cy="6701934"/>
          </a:xfrm>
          <a:prstGeom prst="rect">
            <a:avLst/>
          </a:prstGeom>
          <a:ln>
            <a:noFill/>
          </a:ln>
          <a:effectLst>
            <a:softEdge rad="112500"/>
          </a:effectLst>
        </p:spPr>
      </p:pic>
      <p:pic>
        <p:nvPicPr>
          <p:cNvPr id="8" name="Picture 7">
            <a:extLst>
              <a:ext uri="{FF2B5EF4-FFF2-40B4-BE49-F238E27FC236}">
                <a16:creationId xmlns:a16="http://schemas.microsoft.com/office/drawing/2014/main" id="{0BE22898-ABB2-41DF-B73B-2F0F83AF3014}"/>
              </a:ext>
            </a:extLst>
          </p:cNvPr>
          <p:cNvPicPr>
            <a:picLocks noChangeAspect="1"/>
          </p:cNvPicPr>
          <p:nvPr/>
        </p:nvPicPr>
        <p:blipFill>
          <a:blip r:embed="rId7"/>
          <a:stretch>
            <a:fillRect/>
          </a:stretch>
        </p:blipFill>
        <p:spPr>
          <a:xfrm>
            <a:off x="3247112" y="2076484"/>
            <a:ext cx="2007781" cy="18839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50B0143F-1E86-419B-A9AC-1C81B32E8753}"/>
              </a:ext>
            </a:extLst>
          </p:cNvPr>
          <p:cNvPicPr>
            <a:picLocks noChangeAspect="1"/>
          </p:cNvPicPr>
          <p:nvPr/>
        </p:nvPicPr>
        <p:blipFill>
          <a:blip r:embed="rId8"/>
          <a:stretch>
            <a:fillRect/>
          </a:stretch>
        </p:blipFill>
        <p:spPr>
          <a:xfrm>
            <a:off x="10396676" y="6397057"/>
            <a:ext cx="1688993" cy="3553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3" name="Alan Walker - The Spectre">
            <a:hlinkClick r:id="" action="ppaction://media"/>
            <a:extLst>
              <a:ext uri="{FF2B5EF4-FFF2-40B4-BE49-F238E27FC236}">
                <a16:creationId xmlns:a16="http://schemas.microsoft.com/office/drawing/2014/main" id="{48587162-6417-413F-9A77-DDBD70B89B7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215935" y="1832803"/>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Click="0" advTm="3000">
        <p14:vortex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hold" display="0">
                  <p:stCondLst>
                    <p:cond delay="indefinite"/>
                  </p:stCondLst>
                  <p:endCondLst>
                    <p:cond evt="onStopAudio" delay="0">
                      <p:tgtEl>
                        <p:sldTgt/>
                      </p:tgtEl>
                    </p:cond>
                  </p:endCondLst>
                </p:cTn>
                <p:tgtEl>
                  <p:spTgt spid="13"/>
                </p:tgtEl>
              </p:cMediaNode>
            </p:audio>
          </p:childTnLst>
        </p:cTn>
      </p:par>
    </p:tnLst>
    <p:bldLst>
      <p:bldP spid="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222F8FB-83FB-452C-BDA2-D9EEFA97FF0F}"/>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 Placeholder 3">
            <a:extLst>
              <a:ext uri="{FF2B5EF4-FFF2-40B4-BE49-F238E27FC236}">
                <a16:creationId xmlns:a16="http://schemas.microsoft.com/office/drawing/2014/main" id="{6A16E805-7EBC-4B5C-8765-9F5F05C3E2EB}"/>
              </a:ext>
            </a:extLst>
          </p:cNvPr>
          <p:cNvSpPr>
            <a:spLocks noGrp="1"/>
          </p:cNvSpPr>
          <p:nvPr>
            <p:ph type="body" idx="4294967295"/>
          </p:nvPr>
        </p:nvSpPr>
        <p:spPr>
          <a:xfrm>
            <a:off x="12970" y="931370"/>
            <a:ext cx="12192001" cy="5405402"/>
          </a:xfrm>
        </p:spPr>
        <p:txBody>
          <a:bodyPr>
            <a:normAutofit/>
          </a:bodyPr>
          <a:lstStyle/>
          <a:p>
            <a:pPr algn="l"/>
            <a:r>
              <a:rPr lang="en-US" sz="1600" b="0" i="1" dirty="0">
                <a:solidFill>
                  <a:schemeClr val="tx2"/>
                </a:solidFill>
                <a:effectLst/>
                <a:latin typeface="Söhne"/>
              </a:rPr>
              <a:t>Go-to-Market Strategy:</a:t>
            </a:r>
            <a:r>
              <a:rPr lang="en-US" sz="1600" b="0" i="0" dirty="0">
                <a:solidFill>
                  <a:schemeClr val="tx2"/>
                </a:solidFill>
                <a:effectLst/>
                <a:latin typeface="Söhne"/>
              </a:rPr>
              <a:t> Our approach involves:</a:t>
            </a:r>
          </a:p>
          <a:p>
            <a:pPr algn="l">
              <a:buFont typeface="Arial" panose="020B0604020202020204" pitchFamily="34" charset="0"/>
              <a:buChar char="•"/>
            </a:pPr>
            <a:r>
              <a:rPr lang="en-US" sz="1400" b="0" i="0" dirty="0">
                <a:solidFill>
                  <a:schemeClr val="tx2"/>
                </a:solidFill>
                <a:effectLst/>
                <a:latin typeface="Söhne"/>
              </a:rPr>
              <a:t>Targeted Marketing Campaigns</a:t>
            </a:r>
          </a:p>
          <a:p>
            <a:pPr algn="l">
              <a:buFont typeface="Arial" panose="020B0604020202020204" pitchFamily="34" charset="0"/>
              <a:buChar char="•"/>
            </a:pPr>
            <a:r>
              <a:rPr lang="en-US" sz="1400" b="0" i="0" dirty="0">
                <a:solidFill>
                  <a:schemeClr val="tx2"/>
                </a:solidFill>
                <a:effectLst/>
                <a:latin typeface="Söhne"/>
              </a:rPr>
              <a:t>Collaborative Partnerships</a:t>
            </a:r>
          </a:p>
          <a:p>
            <a:pPr algn="l">
              <a:buFont typeface="Arial" panose="020B0604020202020204" pitchFamily="34" charset="0"/>
              <a:buChar char="•"/>
            </a:pPr>
            <a:r>
              <a:rPr lang="en-US" sz="1400" b="0" i="0" dirty="0">
                <a:solidFill>
                  <a:schemeClr val="tx2"/>
                </a:solidFill>
                <a:effectLst/>
                <a:latin typeface="Söhne"/>
              </a:rPr>
              <a:t>Consultative Sales Processes Learn how Alpha CCTV Consultants reaches and engages with clients effectively</a:t>
            </a:r>
            <a:r>
              <a:rPr lang="en-US" sz="1400" b="0" i="0" dirty="0">
                <a:solidFill>
                  <a:srgbClr val="374151"/>
                </a:solidFill>
                <a:effectLst/>
                <a:latin typeface="Söhne"/>
              </a:rPr>
              <a:t>.</a:t>
            </a:r>
          </a:p>
          <a:p>
            <a:pPr algn="l"/>
            <a:r>
              <a:rPr lang="en-US" sz="1400" dirty="0">
                <a:solidFill>
                  <a:schemeClr val="tx2"/>
                </a:solidFill>
              </a:rPr>
              <a:t>For sales strategy:</a:t>
            </a:r>
            <a:br>
              <a:rPr lang="en-US" sz="1400" dirty="0">
                <a:solidFill>
                  <a:schemeClr val="tx2"/>
                </a:solidFill>
              </a:rPr>
            </a:br>
            <a:r>
              <a:rPr lang="en-US" sz="1400" dirty="0">
                <a:solidFill>
                  <a:schemeClr val="tx2"/>
                </a:solidFill>
                <a:latin typeface="Bahnschrift Light SemiCondensed" panose="020B0502040204020203" pitchFamily="34" charset="0"/>
              </a:rPr>
              <a:t>Creating a successful sales strategy for Alpha CCTV Consultants involves a consultative approach, understanding client needs, and positioning the company as a trusted advisor. Live demonstrations and trials showcase the effectiveness of CCTV systems. Strategic partnerships expand product offerings, while tailored packages meet diverse client needs and budgets. Educational engagement through workshops and webinars positions the company as an industry authority. Proactive follow-up and responsive customer support contribute to long-term relationships and customer satisfaction. In essence, a client-focused approach, strategic partnerships, personalized solutions, educational initiatives, and strong support form the core of Alpha CCTV Consultants' effective sales strategy.</a:t>
            </a:r>
          </a:p>
          <a:p>
            <a:pPr algn="l"/>
            <a:endParaRPr lang="en-US" sz="1400" dirty="0">
              <a:solidFill>
                <a:schemeClr val="tx2"/>
              </a:solidFill>
              <a:latin typeface="Bahnschrift Light SemiCondensed" panose="020B0502040204020203" pitchFamily="34" charset="0"/>
            </a:endParaRPr>
          </a:p>
          <a:p>
            <a:pPr algn="l"/>
            <a:endParaRPr lang="en-US" sz="1400" dirty="0">
              <a:solidFill>
                <a:schemeClr val="tx2"/>
              </a:solidFill>
            </a:endParaRPr>
          </a:p>
          <a:p>
            <a:pPr algn="l"/>
            <a:endParaRPr lang="en-US" sz="1400" dirty="0">
              <a:solidFill>
                <a:schemeClr val="tx2"/>
              </a:solidFill>
            </a:endParaRPr>
          </a:p>
          <a:p>
            <a:pPr algn="l"/>
            <a:endParaRPr lang="en-US" sz="1400" dirty="0">
              <a:solidFill>
                <a:schemeClr val="tx2"/>
              </a:solidFill>
            </a:endParaRPr>
          </a:p>
          <a:p>
            <a:pPr algn="l"/>
            <a:endParaRPr lang="en-US" sz="1400" dirty="0">
              <a:solidFill>
                <a:schemeClr val="tx2"/>
              </a:solidFill>
            </a:endParaRPr>
          </a:p>
          <a:p>
            <a:pPr marL="0" indent="0" algn="l">
              <a:buNone/>
            </a:pPr>
            <a:br>
              <a:rPr lang="en-US" sz="1600" b="1" i="0" dirty="0">
                <a:effectLst/>
                <a:latin typeface="Söhne"/>
              </a:rPr>
            </a:br>
            <a:endParaRPr lang="en-US" sz="900" dirty="0"/>
          </a:p>
        </p:txBody>
      </p:sp>
      <p:sp>
        <p:nvSpPr>
          <p:cNvPr id="5" name="Title 4">
            <a:extLst>
              <a:ext uri="{FF2B5EF4-FFF2-40B4-BE49-F238E27FC236}">
                <a16:creationId xmlns:a16="http://schemas.microsoft.com/office/drawing/2014/main" id="{4666C293-1C93-4DE5-98C2-5D573B21B2FB}"/>
              </a:ext>
            </a:extLst>
          </p:cNvPr>
          <p:cNvSpPr>
            <a:spLocks noGrp="1"/>
          </p:cNvSpPr>
          <p:nvPr>
            <p:ph type="title"/>
          </p:nvPr>
        </p:nvSpPr>
        <p:spPr>
          <a:xfrm>
            <a:off x="279919" y="-382555"/>
            <a:ext cx="10151706" cy="1259634"/>
          </a:xfrm>
        </p:spPr>
        <p:txBody>
          <a:bodyPr/>
          <a:lstStyle/>
          <a:p>
            <a:r>
              <a:rPr lang="en-US" u="sng" dirty="0"/>
              <a:t>MARKETING AND SALES STRATEGY</a:t>
            </a:r>
          </a:p>
        </p:txBody>
      </p:sp>
      <p:pic>
        <p:nvPicPr>
          <p:cNvPr id="6" name="Picture 5">
            <a:extLst>
              <a:ext uri="{FF2B5EF4-FFF2-40B4-BE49-F238E27FC236}">
                <a16:creationId xmlns:a16="http://schemas.microsoft.com/office/drawing/2014/main" id="{29D06B77-2C4E-46DD-912C-26658AEAFAA7}"/>
              </a:ext>
            </a:extLst>
          </p:cNvPr>
          <p:cNvPicPr>
            <a:picLocks noChangeAspect="1"/>
          </p:cNvPicPr>
          <p:nvPr/>
        </p:nvPicPr>
        <p:blipFill>
          <a:blip r:embed="rId3"/>
          <a:stretch>
            <a:fillRect/>
          </a:stretch>
        </p:blipFill>
        <p:spPr>
          <a:xfrm>
            <a:off x="7004324" y="3976868"/>
            <a:ext cx="5051616" cy="2757158"/>
          </a:xfrm>
          <a:prstGeom prst="rect">
            <a:avLst/>
          </a:prstGeom>
          <a:ln w="88900" cap="sq" cmpd="thickThin">
            <a:solidFill>
              <a:srgbClr val="000000"/>
            </a:solidFill>
            <a:prstDash val="solid"/>
            <a:miter lim="800000"/>
          </a:ln>
          <a:effectLst>
            <a:innerShdw blurRad="76200">
              <a:srgbClr val="000000"/>
            </a:innerShdw>
          </a:effectLst>
        </p:spPr>
      </p:pic>
      <p:sp>
        <p:nvSpPr>
          <p:cNvPr id="2" name="Rectangle 1">
            <a:extLst>
              <a:ext uri="{FF2B5EF4-FFF2-40B4-BE49-F238E27FC236}">
                <a16:creationId xmlns:a16="http://schemas.microsoft.com/office/drawing/2014/main" id="{0BD1B563-6F0E-4C66-8F14-0DF9923BF058}"/>
              </a:ext>
            </a:extLst>
          </p:cNvPr>
          <p:cNvSpPr>
            <a:spLocks noChangeArrowheads="1"/>
          </p:cNvSpPr>
          <p:nvPr/>
        </p:nvSpPr>
        <p:spPr bwMode="auto">
          <a:xfrm>
            <a:off x="-1400783" y="-418090"/>
            <a:ext cx="7479747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8EE9645B-61E8-46BD-BC65-CCF3B90865B2}"/>
              </a:ext>
            </a:extLst>
          </p:cNvPr>
          <p:cNvPicPr>
            <a:picLocks noChangeAspect="1"/>
          </p:cNvPicPr>
          <p:nvPr/>
        </p:nvPicPr>
        <p:blipFill rotWithShape="1">
          <a:blip r:embed="rId4"/>
          <a:srcRect l="94" t="52" r="94" b="80"/>
          <a:stretch/>
        </p:blipFill>
        <p:spPr>
          <a:xfrm>
            <a:off x="136060" y="4781386"/>
            <a:ext cx="1888637" cy="195264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49102DEB-09BB-4286-B16F-65A1A1FB77A3}"/>
              </a:ext>
            </a:extLst>
          </p:cNvPr>
          <p:cNvPicPr>
            <a:picLocks noChangeAspect="1"/>
          </p:cNvPicPr>
          <p:nvPr/>
        </p:nvPicPr>
        <p:blipFill>
          <a:blip r:embed="rId5"/>
          <a:stretch>
            <a:fillRect/>
          </a:stretch>
        </p:blipFill>
        <p:spPr>
          <a:xfrm>
            <a:off x="9507165" y="247262"/>
            <a:ext cx="2671865" cy="1898430"/>
          </a:xfrm>
          <a:prstGeom prst="rect">
            <a:avLst/>
          </a:prstGeom>
        </p:spPr>
      </p:pic>
    </p:spTree>
    <p:extLst>
      <p:ext uri="{BB962C8B-B14F-4D97-AF65-F5344CB8AC3E}">
        <p14:creationId xmlns:p14="http://schemas.microsoft.com/office/powerpoint/2010/main" val="2432993124"/>
      </p:ext>
    </p:extLst>
  </p:cSld>
  <p:clrMapOvr>
    <a:masterClrMapping/>
  </p:clrMapOvr>
  <mc:AlternateContent xmlns:mc="http://schemas.openxmlformats.org/markup-compatibility/2006" xmlns:p14="http://schemas.microsoft.com/office/powerpoint/2010/main">
    <mc:Choice Requires="p14">
      <p:transition spd="slow" p14:dur="3000" advClick="0" advTm="3000">
        <p14:prism isContent="1" isInverted="1"/>
      </p:transition>
    </mc:Choice>
    <mc:Fallback xmlns="">
      <p:transition advClick="0" advTm="3000"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5798C0-4A78-4E6C-B3DD-5CACF51DCA52}"/>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1A5D7A92-2458-40B4-B10F-840D4F390717}"/>
              </a:ext>
            </a:extLst>
          </p:cNvPr>
          <p:cNvSpPr>
            <a:spLocks noGrp="1"/>
          </p:cNvSpPr>
          <p:nvPr>
            <p:ph type="title"/>
          </p:nvPr>
        </p:nvSpPr>
        <p:spPr>
          <a:xfrm>
            <a:off x="352118" y="230587"/>
            <a:ext cx="11334118" cy="749125"/>
          </a:xfrm>
        </p:spPr>
        <p:txBody>
          <a:bodyPr/>
          <a:lstStyle/>
          <a:p>
            <a:r>
              <a:rPr lang="en-US" b="1" i="0" u="sng" dirty="0">
                <a:effectLst/>
                <a:latin typeface="Söhne"/>
              </a:rPr>
              <a:t>GROWTH PLAN</a:t>
            </a:r>
            <a:endParaRPr lang="en-US" u="sng" dirty="0"/>
          </a:p>
        </p:txBody>
      </p:sp>
      <p:sp>
        <p:nvSpPr>
          <p:cNvPr id="4" name="Text Placeholder 3">
            <a:extLst>
              <a:ext uri="{FF2B5EF4-FFF2-40B4-BE49-F238E27FC236}">
                <a16:creationId xmlns:a16="http://schemas.microsoft.com/office/drawing/2014/main" id="{8E43CA38-DBED-4323-BE21-2E3BB34A8F91}"/>
              </a:ext>
            </a:extLst>
          </p:cNvPr>
          <p:cNvSpPr>
            <a:spLocks noGrp="1"/>
          </p:cNvSpPr>
          <p:nvPr>
            <p:ph type="body" idx="4294967295"/>
          </p:nvPr>
        </p:nvSpPr>
        <p:spPr>
          <a:xfrm>
            <a:off x="230810" y="979713"/>
            <a:ext cx="11455426" cy="3573626"/>
          </a:xfrm>
        </p:spPr>
        <p:txBody>
          <a:bodyPr>
            <a:normAutofit/>
          </a:bodyPr>
          <a:lstStyle/>
          <a:p>
            <a:pPr algn="l"/>
            <a:r>
              <a:rPr lang="en-US" b="0" i="1" dirty="0">
                <a:solidFill>
                  <a:srgbClr val="374151"/>
                </a:solidFill>
                <a:effectLst/>
                <a:latin typeface="Söhne"/>
              </a:rPr>
              <a:t> </a:t>
            </a:r>
            <a:r>
              <a:rPr lang="en-US" sz="1400" b="0" i="1" dirty="0">
                <a:solidFill>
                  <a:schemeClr val="tx2"/>
                </a:solidFill>
                <a:effectLst/>
                <a:latin typeface="Calibri" panose="020F0502020204030204" pitchFamily="34" charset="0"/>
                <a:cs typeface="Calibri" panose="020F0502020204030204" pitchFamily="34" charset="0"/>
              </a:rPr>
              <a:t>Expansion and Future Initiatives:</a:t>
            </a:r>
            <a:r>
              <a:rPr lang="en-US" sz="1400" b="0" i="0" dirty="0">
                <a:solidFill>
                  <a:schemeClr val="tx2"/>
                </a:solidFill>
                <a:effectLst/>
                <a:latin typeface="Calibri" panose="020F0502020204030204" pitchFamily="34" charset="0"/>
                <a:cs typeface="Calibri" panose="020F0502020204030204" pitchFamily="34" charset="0"/>
              </a:rPr>
              <a:t> As we move forward, Alpha CCTV Consultants is committed to:</a:t>
            </a:r>
          </a:p>
          <a:p>
            <a:pPr algn="l">
              <a:buFont typeface="Arial" panose="020B0604020202020204" pitchFamily="34" charset="0"/>
              <a:buChar char="•"/>
            </a:pPr>
            <a:r>
              <a:rPr lang="en-US" sz="1400" b="0" i="0" dirty="0">
                <a:solidFill>
                  <a:schemeClr val="tx2"/>
                </a:solidFill>
                <a:effectLst/>
                <a:latin typeface="Calibri" panose="020F0502020204030204" pitchFamily="34" charset="0"/>
                <a:cs typeface="Calibri" panose="020F0502020204030204" pitchFamily="34" charset="0"/>
              </a:rPr>
              <a:t>Global Expansion</a:t>
            </a:r>
          </a:p>
          <a:p>
            <a:pPr algn="l">
              <a:buFont typeface="Arial" panose="020B0604020202020204" pitchFamily="34" charset="0"/>
              <a:buChar char="•"/>
            </a:pPr>
            <a:r>
              <a:rPr lang="en-US" sz="1400" b="0" i="0" dirty="0">
                <a:solidFill>
                  <a:schemeClr val="tx2"/>
                </a:solidFill>
                <a:effectLst/>
                <a:latin typeface="Calibri" panose="020F0502020204030204" pitchFamily="34" charset="0"/>
                <a:cs typeface="Calibri" panose="020F0502020204030204" pitchFamily="34" charset="0"/>
              </a:rPr>
              <a:t>Research and Development</a:t>
            </a:r>
          </a:p>
          <a:p>
            <a:pPr algn="l">
              <a:buFont typeface="Arial" panose="020B0604020202020204" pitchFamily="34" charset="0"/>
              <a:buChar char="•"/>
            </a:pPr>
            <a:r>
              <a:rPr lang="en-US" sz="1400" b="0" i="0" dirty="0">
                <a:solidFill>
                  <a:schemeClr val="tx2"/>
                </a:solidFill>
                <a:effectLst/>
                <a:latin typeface="Calibri" panose="020F0502020204030204" pitchFamily="34" charset="0"/>
                <a:cs typeface="Calibri" panose="020F0502020204030204" pitchFamily="34" charset="0"/>
              </a:rPr>
              <a:t>Continuous Training and Skill Development Explore the exciting future initiatives shaping Alpha's journey.</a:t>
            </a:r>
          </a:p>
          <a:p>
            <a:r>
              <a:rPr lang="en-US" sz="1400" dirty="0">
                <a:solidFill>
                  <a:schemeClr val="tx2"/>
                </a:solidFill>
                <a:latin typeface="Calibri" panose="020F0502020204030204" pitchFamily="34" charset="0"/>
                <a:cs typeface="Calibri" panose="020F0502020204030204" pitchFamily="34" charset="0"/>
              </a:rPr>
              <a:t>To fuel growth, Alpha CCTV Consultants will target new markets and forge local partnerships. The company will diversify its product portfolio, incorporating emerging technologies and forming strategic alliances in the security industry. Initiatives for customer retention, digital marketing, and employee development will be implemented. Alpha CCTV Consultants aims to become an educational resource, integrating smart features into solutions, ensuring quality, and prioritizing customer feedback for continual improvement. This comprehensive strategy positions the company for sustained success and relevance in the security sector.</a:t>
            </a:r>
          </a:p>
          <a:p>
            <a:endParaRPr lang="en-US" sz="12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endParaRPr lang="en-US" sz="1400" dirty="0"/>
          </a:p>
          <a:p>
            <a:endParaRPr lang="en-US" sz="1400" dirty="0"/>
          </a:p>
          <a:p>
            <a:endParaRPr lang="en-US" sz="1400" dirty="0"/>
          </a:p>
          <a:p>
            <a:endParaRPr lang="en-US" sz="1400" dirty="0"/>
          </a:p>
          <a:p>
            <a:endParaRPr lang="en-US" dirty="0"/>
          </a:p>
        </p:txBody>
      </p:sp>
      <p:pic>
        <p:nvPicPr>
          <p:cNvPr id="3" name="Picture 2">
            <a:extLst>
              <a:ext uri="{FF2B5EF4-FFF2-40B4-BE49-F238E27FC236}">
                <a16:creationId xmlns:a16="http://schemas.microsoft.com/office/drawing/2014/main" id="{AAFE93F1-8BA3-432D-A275-C1EFF64CBC91}"/>
              </a:ext>
            </a:extLst>
          </p:cNvPr>
          <p:cNvPicPr>
            <a:picLocks noChangeAspect="1"/>
          </p:cNvPicPr>
          <p:nvPr/>
        </p:nvPicPr>
        <p:blipFill>
          <a:blip r:embed="rId3"/>
          <a:stretch>
            <a:fillRect/>
          </a:stretch>
        </p:blipFill>
        <p:spPr>
          <a:xfrm>
            <a:off x="6721151" y="3774233"/>
            <a:ext cx="5343331" cy="3005624"/>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2E946085-8ED7-4B76-877D-C3095D92D99B}"/>
              </a:ext>
            </a:extLst>
          </p:cNvPr>
          <p:cNvPicPr>
            <a:picLocks noChangeAspect="1"/>
          </p:cNvPicPr>
          <p:nvPr/>
        </p:nvPicPr>
        <p:blipFill>
          <a:blip r:embed="rId4"/>
          <a:stretch>
            <a:fillRect/>
          </a:stretch>
        </p:blipFill>
        <p:spPr>
          <a:xfrm>
            <a:off x="6721151" y="3774233"/>
            <a:ext cx="1368490" cy="412227"/>
          </a:xfrm>
          <a:prstGeom prst="rect">
            <a:avLst/>
          </a:prstGeom>
        </p:spPr>
      </p:pic>
      <p:pic>
        <p:nvPicPr>
          <p:cNvPr id="6" name="Picture 5">
            <a:extLst>
              <a:ext uri="{FF2B5EF4-FFF2-40B4-BE49-F238E27FC236}">
                <a16:creationId xmlns:a16="http://schemas.microsoft.com/office/drawing/2014/main" id="{5D0BE796-700A-49D3-AE3F-83AF6111C814}"/>
              </a:ext>
            </a:extLst>
          </p:cNvPr>
          <p:cNvPicPr>
            <a:picLocks noChangeAspect="1"/>
          </p:cNvPicPr>
          <p:nvPr/>
        </p:nvPicPr>
        <p:blipFill>
          <a:blip r:embed="rId5"/>
          <a:stretch>
            <a:fillRect/>
          </a:stretch>
        </p:blipFill>
        <p:spPr>
          <a:xfrm>
            <a:off x="127518" y="4684846"/>
            <a:ext cx="3002786" cy="20018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B513C25E-D4FD-45EB-9A50-0700CF5487F9}"/>
              </a:ext>
            </a:extLst>
          </p:cNvPr>
          <p:cNvPicPr>
            <a:picLocks noChangeAspect="1"/>
          </p:cNvPicPr>
          <p:nvPr/>
        </p:nvPicPr>
        <p:blipFill>
          <a:blip r:embed="rId6"/>
          <a:stretch>
            <a:fillRect/>
          </a:stretch>
        </p:blipFill>
        <p:spPr>
          <a:xfrm>
            <a:off x="10888669" y="737117"/>
            <a:ext cx="1303331" cy="925424"/>
          </a:xfrm>
          <a:prstGeom prst="rect">
            <a:avLst/>
          </a:prstGeom>
        </p:spPr>
      </p:pic>
    </p:spTree>
    <p:extLst>
      <p:ext uri="{BB962C8B-B14F-4D97-AF65-F5344CB8AC3E}">
        <p14:creationId xmlns:p14="http://schemas.microsoft.com/office/powerpoint/2010/main" val="629898125"/>
      </p:ext>
    </p:extLst>
  </p:cSld>
  <p:clrMapOvr>
    <a:masterClrMapping/>
  </p:clrMapOvr>
  <mc:AlternateContent xmlns:mc="http://schemas.openxmlformats.org/markup-compatibility/2006" xmlns:p14="http://schemas.microsoft.com/office/powerpoint/2010/main">
    <mc:Choice Requires="p14">
      <p:transition spd="slow" p14:dur="3000" advClick="0" advTm="3000">
        <p14:pan dir="u"/>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29"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2C42C6-0E17-4793-BF8A-DE1EB575F6EA}"/>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A72E6C89-42D6-42E1-865C-572E0D4FADCB}"/>
              </a:ext>
            </a:extLst>
          </p:cNvPr>
          <p:cNvSpPr>
            <a:spLocks noGrp="1"/>
          </p:cNvSpPr>
          <p:nvPr>
            <p:ph type="title"/>
          </p:nvPr>
        </p:nvSpPr>
        <p:spPr>
          <a:xfrm>
            <a:off x="142044" y="321298"/>
            <a:ext cx="11422894" cy="836493"/>
          </a:xfrm>
        </p:spPr>
        <p:txBody>
          <a:bodyPr/>
          <a:lstStyle/>
          <a:p>
            <a:r>
              <a:rPr lang="en-US" b="1" i="0" u="sng" dirty="0">
                <a:effectLst/>
                <a:latin typeface="Söhne"/>
              </a:rPr>
              <a:t>COPORATE SOCIAL RESPONSIBILITY (CSR</a:t>
            </a:r>
            <a:r>
              <a:rPr lang="en-US" b="1" i="0" dirty="0">
                <a:effectLst/>
                <a:latin typeface="Söhne"/>
              </a:rPr>
              <a:t>)</a:t>
            </a:r>
            <a:endParaRPr lang="en-US" dirty="0"/>
          </a:p>
        </p:txBody>
      </p:sp>
      <p:sp>
        <p:nvSpPr>
          <p:cNvPr id="4" name="Text Placeholder 3">
            <a:extLst>
              <a:ext uri="{FF2B5EF4-FFF2-40B4-BE49-F238E27FC236}">
                <a16:creationId xmlns:a16="http://schemas.microsoft.com/office/drawing/2014/main" id="{ED4BEF74-F1EF-4364-84EB-4C844F4B8717}"/>
              </a:ext>
            </a:extLst>
          </p:cNvPr>
          <p:cNvSpPr>
            <a:spLocks noGrp="1"/>
          </p:cNvSpPr>
          <p:nvPr>
            <p:ph type="body" idx="4294967295"/>
          </p:nvPr>
        </p:nvSpPr>
        <p:spPr>
          <a:xfrm>
            <a:off x="78493" y="2088336"/>
            <a:ext cx="11307476" cy="2418803"/>
          </a:xfrm>
        </p:spPr>
        <p:txBody>
          <a:bodyPr>
            <a:normAutofit fontScale="25000" lnSpcReduction="20000"/>
          </a:bodyPr>
          <a:lstStyle/>
          <a:p>
            <a:pPr algn="l"/>
            <a:r>
              <a:rPr lang="en-US" sz="6400" b="0" i="1" dirty="0">
                <a:solidFill>
                  <a:srgbClr val="374151"/>
                </a:solidFill>
                <a:effectLst/>
                <a:latin typeface="Söhne"/>
              </a:rPr>
              <a:t> </a:t>
            </a:r>
            <a:r>
              <a:rPr lang="en-US" sz="7200" b="0" i="1" dirty="0">
                <a:solidFill>
                  <a:schemeClr val="tx2"/>
                </a:solidFill>
                <a:effectLst/>
                <a:latin typeface="Söhne"/>
              </a:rPr>
              <a:t>CSR Initiatives:</a:t>
            </a:r>
            <a:r>
              <a:rPr lang="en-US" sz="7200" b="0" i="0" dirty="0">
                <a:solidFill>
                  <a:schemeClr val="tx2"/>
                </a:solidFill>
                <a:effectLst/>
                <a:latin typeface="Söhne"/>
              </a:rPr>
              <a:t> Beyond business, Alpha CCTV Consultants is dedicated to:</a:t>
            </a:r>
          </a:p>
          <a:p>
            <a:pPr algn="l"/>
            <a:endParaRPr lang="en-US" sz="7200" b="0" i="0" dirty="0">
              <a:solidFill>
                <a:schemeClr val="tx2"/>
              </a:solidFill>
              <a:effectLst/>
              <a:latin typeface="Söhne"/>
            </a:endParaRPr>
          </a:p>
          <a:p>
            <a:pPr algn="l">
              <a:buFont typeface="Arial" panose="020B0604020202020204" pitchFamily="34" charset="0"/>
              <a:buChar char="•"/>
            </a:pPr>
            <a:r>
              <a:rPr lang="en-US" sz="7200" b="0" i="0" dirty="0">
                <a:solidFill>
                  <a:schemeClr val="tx2"/>
                </a:solidFill>
                <a:effectLst/>
                <a:latin typeface="Söhne"/>
              </a:rPr>
              <a:t>Community Safety Workshops</a:t>
            </a:r>
          </a:p>
          <a:p>
            <a:pPr algn="l">
              <a:buFont typeface="Arial" panose="020B0604020202020204" pitchFamily="34" charset="0"/>
              <a:buChar char="•"/>
            </a:pPr>
            <a:r>
              <a:rPr lang="en-US" sz="7200" b="0" i="0" dirty="0">
                <a:solidFill>
                  <a:schemeClr val="tx2"/>
                </a:solidFill>
                <a:effectLst/>
                <a:latin typeface="Söhne"/>
              </a:rPr>
              <a:t>Environmentally Conscious Practices</a:t>
            </a:r>
          </a:p>
          <a:p>
            <a:pPr algn="l">
              <a:buFont typeface="Arial" panose="020B0604020202020204" pitchFamily="34" charset="0"/>
              <a:buChar char="•"/>
            </a:pPr>
            <a:r>
              <a:rPr lang="en-US" sz="7200" b="0" i="0" dirty="0">
                <a:solidFill>
                  <a:schemeClr val="tx2"/>
                </a:solidFill>
                <a:effectLst/>
                <a:latin typeface="Söhne"/>
              </a:rPr>
              <a:t>Social Responsibility Initiatives Discover how we make a positive impact beyond surveillance.</a:t>
            </a:r>
          </a:p>
          <a:p>
            <a:pPr algn="l">
              <a:buFont typeface="Arial" panose="020B0604020202020204" pitchFamily="34" charset="0"/>
              <a:buChar char="•"/>
            </a:pPr>
            <a:endParaRPr lang="en-US" sz="7200" b="0" i="0" dirty="0">
              <a:solidFill>
                <a:schemeClr val="tx2"/>
              </a:solidFill>
              <a:effectLst/>
              <a:latin typeface="Söhne"/>
            </a:endParaRPr>
          </a:p>
          <a:p>
            <a:pPr algn="just">
              <a:buFont typeface="Arial" panose="020B0604020202020204" pitchFamily="34" charset="0"/>
              <a:buChar char="•"/>
            </a:pPr>
            <a:r>
              <a:rPr lang="en-US" sz="7200" b="0" i="0" dirty="0">
                <a:solidFill>
                  <a:schemeClr val="tx2"/>
                </a:solidFill>
                <a:effectLst/>
                <a:latin typeface="Söhne"/>
              </a:rPr>
              <a:t>Alpha CCTV Consultants is deeply committed to Corporate Social Responsibility (CSR), centering our efforts on the holistic principles of People, Planet, and Profit. Our CSR initiatives include active stakeholder engagement, eco-friendly practices for environmental sustainability, and community-driven programs for a positive societal impact. We prioritize ethical business conduct, ensuring the well-being of our employees, and actively contribute to philanthropic endeavors within our communities. Transparent reporting serves as a testament to our dedication, solidifying Alpha CCTV Consultants as a socially responsible brand with a focus on sustainable business practices.</a:t>
            </a:r>
          </a:p>
          <a:p>
            <a:pPr algn="just">
              <a:buFont typeface="Arial" panose="020B0604020202020204" pitchFamily="34" charset="0"/>
              <a:buChar char="•"/>
            </a:pPr>
            <a:endParaRPr lang="en-US" sz="7200" b="0" i="0" dirty="0">
              <a:solidFill>
                <a:schemeClr val="tx2"/>
              </a:solidFill>
              <a:effectLst/>
              <a:latin typeface="Söhne"/>
            </a:endParaRPr>
          </a:p>
          <a:p>
            <a:pPr algn="just">
              <a:buFont typeface="Arial" panose="020B0604020202020204" pitchFamily="34" charset="0"/>
              <a:buChar char="•"/>
            </a:pPr>
            <a:endParaRPr lang="en-US" sz="6400" b="0" i="0" dirty="0">
              <a:solidFill>
                <a:schemeClr val="tx2"/>
              </a:solidFill>
              <a:effectLst/>
              <a:latin typeface="Söhne"/>
            </a:endParaRPr>
          </a:p>
          <a:p>
            <a:pPr algn="just">
              <a:buFont typeface="Arial" panose="020B0604020202020204" pitchFamily="34" charset="0"/>
              <a:buChar char="•"/>
            </a:pPr>
            <a:endParaRPr lang="en-US" sz="6400" b="0" i="0" dirty="0">
              <a:solidFill>
                <a:schemeClr val="tx2"/>
              </a:solidFill>
              <a:effectLst/>
              <a:latin typeface="Söhne"/>
            </a:endParaRPr>
          </a:p>
          <a:p>
            <a:pPr algn="just">
              <a:buFont typeface="Arial" panose="020B0604020202020204" pitchFamily="34" charset="0"/>
              <a:buChar char="•"/>
            </a:pPr>
            <a:endParaRPr lang="en-US" sz="6400" b="0" i="0" dirty="0">
              <a:solidFill>
                <a:schemeClr val="tx2"/>
              </a:solidFill>
              <a:effectLst/>
              <a:latin typeface="Söhne"/>
            </a:endParaRPr>
          </a:p>
          <a:p>
            <a:pPr algn="l">
              <a:buFont typeface="Arial" panose="020B0604020202020204" pitchFamily="34" charset="0"/>
              <a:buChar char="•"/>
            </a:pPr>
            <a:endParaRPr lang="en-US" sz="6400" b="0" i="0" dirty="0">
              <a:solidFill>
                <a:schemeClr val="tx2"/>
              </a:solidFill>
              <a:effectLst/>
              <a:latin typeface="Söhne"/>
            </a:endParaRPr>
          </a:p>
          <a:p>
            <a:pPr algn="l">
              <a:buFont typeface="Arial" panose="020B0604020202020204" pitchFamily="34" charset="0"/>
              <a:buChar char="•"/>
            </a:pPr>
            <a:endParaRPr lang="en-US" sz="6400" b="0" i="0" dirty="0">
              <a:solidFill>
                <a:schemeClr val="tx2"/>
              </a:solidFill>
              <a:effectLst/>
              <a:latin typeface="Söhne"/>
            </a:endParaRPr>
          </a:p>
          <a:p>
            <a:pPr algn="l">
              <a:buFont typeface="Arial" panose="020B0604020202020204" pitchFamily="34" charset="0"/>
              <a:buChar char="•"/>
            </a:pPr>
            <a:endParaRPr lang="en-US" sz="6400" dirty="0">
              <a:solidFill>
                <a:schemeClr val="tx2"/>
              </a:solidFill>
              <a:latin typeface="Söhne"/>
            </a:endParaRPr>
          </a:p>
          <a:p>
            <a:pPr algn="l">
              <a:buFont typeface="Arial" panose="020B0604020202020204" pitchFamily="34" charset="0"/>
              <a:buChar char="•"/>
            </a:pPr>
            <a:endParaRPr lang="en-US" sz="6400" b="0" i="0" dirty="0">
              <a:solidFill>
                <a:schemeClr val="tx2"/>
              </a:solidFill>
              <a:effectLst/>
              <a:latin typeface="Söhne"/>
            </a:endParaRPr>
          </a:p>
          <a:p>
            <a:pPr algn="l">
              <a:buFont typeface="Arial" panose="020B0604020202020204" pitchFamily="34" charset="0"/>
              <a:buChar char="•"/>
            </a:pPr>
            <a:endParaRPr lang="en-US" sz="6400" dirty="0">
              <a:solidFill>
                <a:schemeClr val="tx2"/>
              </a:solidFill>
              <a:latin typeface="Söhne"/>
            </a:endParaRPr>
          </a:p>
          <a:p>
            <a:pPr algn="l">
              <a:buFont typeface="Arial" panose="020B0604020202020204" pitchFamily="34" charset="0"/>
              <a:buChar char="•"/>
            </a:pPr>
            <a:endParaRPr lang="en-US" sz="6400" b="0" i="0" dirty="0">
              <a:solidFill>
                <a:schemeClr val="tx2"/>
              </a:solidFill>
              <a:effectLst/>
              <a:latin typeface="Söhne"/>
            </a:endParaRPr>
          </a:p>
          <a:p>
            <a:pPr algn="l">
              <a:buFont typeface="Arial" panose="020B0604020202020204" pitchFamily="34" charset="0"/>
              <a:buChar char="•"/>
            </a:pPr>
            <a:endParaRPr lang="en-US" sz="6400" dirty="0">
              <a:solidFill>
                <a:schemeClr val="tx2"/>
              </a:solidFill>
              <a:latin typeface="Söhne"/>
            </a:endParaRPr>
          </a:p>
          <a:p>
            <a:pPr algn="l">
              <a:buFont typeface="Arial" panose="020B0604020202020204" pitchFamily="34" charset="0"/>
              <a:buChar char="•"/>
            </a:pPr>
            <a:endParaRPr lang="en-US" sz="1900" b="0" i="0" dirty="0">
              <a:solidFill>
                <a:schemeClr val="tx2"/>
              </a:solidFill>
              <a:effectLst/>
              <a:latin typeface="Söhne"/>
            </a:endParaRPr>
          </a:p>
          <a:p>
            <a:pPr algn="l">
              <a:buFont typeface="Arial" panose="020B0604020202020204" pitchFamily="34" charset="0"/>
              <a:buChar char="•"/>
            </a:pPr>
            <a:endParaRPr lang="en-US" sz="1900" b="0" i="0" dirty="0">
              <a:solidFill>
                <a:schemeClr val="tx2"/>
              </a:solidFill>
              <a:effectLst/>
              <a:latin typeface="Söhne"/>
            </a:endParaRPr>
          </a:p>
          <a:p>
            <a:pPr algn="l">
              <a:buFont typeface="Arial" panose="020B0604020202020204" pitchFamily="34" charset="0"/>
              <a:buChar char="•"/>
            </a:pPr>
            <a:endParaRPr lang="en-US" sz="1900" b="0" i="0" dirty="0">
              <a:solidFill>
                <a:schemeClr val="tx2"/>
              </a:solidFill>
              <a:effectLst/>
              <a:latin typeface="Söhne"/>
            </a:endParaRPr>
          </a:p>
          <a:p>
            <a:pPr algn="l">
              <a:buFont typeface="Arial" panose="020B0604020202020204" pitchFamily="34" charset="0"/>
              <a:buChar char="•"/>
            </a:pPr>
            <a:endParaRPr lang="en-US" sz="1900" b="0" i="0" dirty="0">
              <a:solidFill>
                <a:schemeClr val="tx2"/>
              </a:solidFill>
              <a:effectLst/>
              <a:latin typeface="Söhne"/>
            </a:endParaRPr>
          </a:p>
          <a:p>
            <a:pPr algn="l">
              <a:buFont typeface="Arial" panose="020B0604020202020204" pitchFamily="34" charset="0"/>
              <a:buChar char="•"/>
            </a:pPr>
            <a:endParaRPr lang="en-US" sz="1900" b="0" i="0" dirty="0">
              <a:solidFill>
                <a:schemeClr val="tx2"/>
              </a:solidFill>
              <a:effectLst/>
              <a:latin typeface="Söhne"/>
            </a:endParaRPr>
          </a:p>
          <a:p>
            <a:pPr marL="0" indent="0">
              <a:buNone/>
            </a:pPr>
            <a:br>
              <a:rPr lang="en-US" sz="1900" dirty="0">
                <a:solidFill>
                  <a:schemeClr val="tx2"/>
                </a:solidFill>
              </a:rPr>
            </a:br>
            <a:endParaRPr lang="en-US" sz="1900" dirty="0">
              <a:solidFill>
                <a:schemeClr val="tx2"/>
              </a:solidFill>
            </a:endParaRPr>
          </a:p>
        </p:txBody>
      </p:sp>
      <p:pic>
        <p:nvPicPr>
          <p:cNvPr id="3" name="Picture 2">
            <a:extLst>
              <a:ext uri="{FF2B5EF4-FFF2-40B4-BE49-F238E27FC236}">
                <a16:creationId xmlns:a16="http://schemas.microsoft.com/office/drawing/2014/main" id="{A6589577-C21B-4787-BD7D-BDDB58E7AC1E}"/>
              </a:ext>
            </a:extLst>
          </p:cNvPr>
          <p:cNvPicPr>
            <a:picLocks noChangeAspect="1"/>
          </p:cNvPicPr>
          <p:nvPr/>
        </p:nvPicPr>
        <p:blipFill>
          <a:blip r:embed="rId3"/>
          <a:stretch>
            <a:fillRect/>
          </a:stretch>
        </p:blipFill>
        <p:spPr>
          <a:xfrm>
            <a:off x="8725774" y="1385229"/>
            <a:ext cx="3382613" cy="1902720"/>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DB203F26-C3C7-4756-9A1F-D6D610F7D6A5}"/>
              </a:ext>
            </a:extLst>
          </p:cNvPr>
          <p:cNvPicPr>
            <a:picLocks noChangeAspect="1"/>
          </p:cNvPicPr>
          <p:nvPr/>
        </p:nvPicPr>
        <p:blipFill>
          <a:blip r:embed="rId4"/>
          <a:stretch>
            <a:fillRect/>
          </a:stretch>
        </p:blipFill>
        <p:spPr>
          <a:xfrm>
            <a:off x="10426409" y="5492426"/>
            <a:ext cx="1765591" cy="1365574"/>
          </a:xfrm>
          <a:prstGeom prst="rect">
            <a:avLst/>
          </a:prstGeom>
        </p:spPr>
      </p:pic>
    </p:spTree>
    <p:extLst>
      <p:ext uri="{BB962C8B-B14F-4D97-AF65-F5344CB8AC3E}">
        <p14:creationId xmlns:p14="http://schemas.microsoft.com/office/powerpoint/2010/main" val="2954248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airplan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11"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9BFABF-9BC0-4EEB-A74A-49517AD30823}"/>
              </a:ext>
            </a:extLst>
          </p:cNvPr>
          <p:cNvPicPr>
            <a:picLocks noChangeAspect="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5804E04-B3B9-47F4-9F89-89C0811D0411}"/>
              </a:ext>
            </a:extLst>
          </p:cNvPr>
          <p:cNvSpPr>
            <a:spLocks noGrp="1"/>
          </p:cNvSpPr>
          <p:nvPr>
            <p:ph type="title"/>
          </p:nvPr>
        </p:nvSpPr>
        <p:spPr>
          <a:xfrm>
            <a:off x="355106" y="257452"/>
            <a:ext cx="11209831" cy="802863"/>
          </a:xfrm>
        </p:spPr>
        <p:txBody>
          <a:bodyPr/>
          <a:lstStyle/>
          <a:p>
            <a:r>
              <a:rPr lang="en-US" b="1" u="sng" dirty="0">
                <a:latin typeface="Söhne"/>
              </a:rPr>
              <a:t>TEAM AND</a:t>
            </a:r>
            <a:r>
              <a:rPr lang="en-US" b="1" i="0" u="sng" dirty="0">
                <a:effectLst/>
                <a:latin typeface="Söhne"/>
              </a:rPr>
              <a:t> CULTURE</a:t>
            </a:r>
            <a:endParaRPr lang="en-US" u="sng" dirty="0"/>
          </a:p>
        </p:txBody>
      </p:sp>
      <p:sp>
        <p:nvSpPr>
          <p:cNvPr id="4" name="Text Placeholder 3">
            <a:extLst>
              <a:ext uri="{FF2B5EF4-FFF2-40B4-BE49-F238E27FC236}">
                <a16:creationId xmlns:a16="http://schemas.microsoft.com/office/drawing/2014/main" id="{96D0963F-4E2F-4F33-81FE-FC34BFF74D94}"/>
              </a:ext>
            </a:extLst>
          </p:cNvPr>
          <p:cNvSpPr>
            <a:spLocks noGrp="1"/>
          </p:cNvSpPr>
          <p:nvPr>
            <p:ph type="body" idx="4294967295"/>
          </p:nvPr>
        </p:nvSpPr>
        <p:spPr>
          <a:xfrm>
            <a:off x="186432" y="1167320"/>
            <a:ext cx="11378496" cy="4124528"/>
          </a:xfrm>
        </p:spPr>
        <p:txBody>
          <a:bodyPr>
            <a:noAutofit/>
          </a:bodyPr>
          <a:lstStyle/>
          <a:p>
            <a:pPr algn="l"/>
            <a:r>
              <a:rPr lang="en-US" sz="1600" b="0" i="1" dirty="0">
                <a:solidFill>
                  <a:schemeClr val="tx2"/>
                </a:solidFill>
                <a:effectLst/>
                <a:latin typeface="Söhne"/>
              </a:rPr>
              <a:t>Team Showcase:</a:t>
            </a:r>
            <a:r>
              <a:rPr lang="en-US" sz="1600" b="0" i="0" dirty="0">
                <a:solidFill>
                  <a:schemeClr val="tx2"/>
                </a:solidFill>
                <a:effectLst/>
                <a:latin typeface="Söhne"/>
              </a:rPr>
              <a:t> Meet our team of seasoned experts, including:</a:t>
            </a:r>
          </a:p>
          <a:p>
            <a:pPr algn="l">
              <a:buFont typeface="Arial" panose="020B0604020202020204" pitchFamily="34" charset="0"/>
              <a:buChar char="•"/>
            </a:pPr>
            <a:r>
              <a:rPr lang="en-US" sz="1600" b="0" i="0" dirty="0">
                <a:solidFill>
                  <a:schemeClr val="tx2"/>
                </a:solidFill>
                <a:effectLst/>
                <a:latin typeface="Söhne"/>
              </a:rPr>
              <a:t>Certified Security Consultants</a:t>
            </a:r>
          </a:p>
          <a:p>
            <a:pPr algn="l">
              <a:buFont typeface="Arial" panose="020B0604020202020204" pitchFamily="34" charset="0"/>
              <a:buChar char="•"/>
            </a:pPr>
            <a:r>
              <a:rPr lang="en-US" sz="1600" b="0" i="0" dirty="0">
                <a:solidFill>
                  <a:schemeClr val="tx2"/>
                </a:solidFill>
                <a:effectLst/>
                <a:latin typeface="Söhne"/>
              </a:rPr>
              <a:t>Technical Support Specialists</a:t>
            </a:r>
          </a:p>
          <a:p>
            <a:pPr algn="l">
              <a:buFont typeface="Arial" panose="020B0604020202020204" pitchFamily="34" charset="0"/>
              <a:buChar char="•"/>
            </a:pPr>
            <a:r>
              <a:rPr lang="en-US" sz="1600" b="0" i="0" dirty="0">
                <a:solidFill>
                  <a:schemeClr val="tx2"/>
                </a:solidFill>
                <a:effectLst/>
                <a:latin typeface="Söhne"/>
              </a:rPr>
              <a:t>Innovation Enthusiasts Learn about the Alpha culture that fosters collaboration, innovation, and excellence.</a:t>
            </a:r>
          </a:p>
          <a:p>
            <a:r>
              <a:rPr lang="en-US" sz="1600" dirty="0">
                <a:solidFill>
                  <a:schemeClr val="tx2"/>
                </a:solidFill>
                <a:latin typeface="Calibri" panose="020F0502020204030204" pitchFamily="34" charset="0"/>
                <a:cs typeface="Calibri" panose="020F0502020204030204" pitchFamily="34" charset="0"/>
              </a:rPr>
              <a:t>At Alpha CCTV Consultants, our success is rooted in a collaborative team culture. We prioritize cross-functional collaboration, innovation, and continuous learning. Upholding ethical conduct, fostering inclusivity, and recognizing the value of diversity are central to our company culture. We empower our team, encourage adaptability, and appreciate the importance of work-life balance. Social responsibility, effective communication, and regular team-building activities contribute to a positive and motivated work environment. Together, we strive to excel in the dynamic field of security technology, ensuring our customers receive top-notch solutions and service.</a:t>
            </a:r>
          </a:p>
          <a:p>
            <a:endParaRPr lang="en-US" sz="1600" dirty="0">
              <a:solidFill>
                <a:schemeClr val="tx2"/>
              </a:solidFill>
              <a:latin typeface="Calibri" panose="020F0502020204030204" pitchFamily="34" charset="0"/>
              <a:cs typeface="Calibri" panose="020F0502020204030204" pitchFamily="34" charset="0"/>
            </a:endParaRPr>
          </a:p>
          <a:p>
            <a:endParaRPr lang="en-US" sz="1600" dirty="0">
              <a:solidFill>
                <a:schemeClr val="tx2"/>
              </a:solidFill>
              <a:latin typeface="Calibri" panose="020F0502020204030204" pitchFamily="34" charset="0"/>
              <a:cs typeface="Calibri" panose="020F0502020204030204" pitchFamily="34" charset="0"/>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pPr marL="0" indent="0">
              <a:buNone/>
            </a:pPr>
            <a:br>
              <a:rPr lang="en-US" sz="1600" dirty="0">
                <a:solidFill>
                  <a:schemeClr val="tx2"/>
                </a:solidFill>
              </a:rPr>
            </a:br>
            <a:endParaRPr lang="en-US" sz="1600" dirty="0">
              <a:solidFill>
                <a:schemeClr val="tx2"/>
              </a:solidFill>
            </a:endParaRPr>
          </a:p>
        </p:txBody>
      </p:sp>
      <p:pic>
        <p:nvPicPr>
          <p:cNvPr id="3" name="Picture 2">
            <a:extLst>
              <a:ext uri="{FF2B5EF4-FFF2-40B4-BE49-F238E27FC236}">
                <a16:creationId xmlns:a16="http://schemas.microsoft.com/office/drawing/2014/main" id="{E7FC20A6-53B7-415B-8ED5-ADC5419B6434}"/>
              </a:ext>
            </a:extLst>
          </p:cNvPr>
          <p:cNvPicPr>
            <a:picLocks noChangeAspect="1"/>
          </p:cNvPicPr>
          <p:nvPr/>
        </p:nvPicPr>
        <p:blipFill>
          <a:blip r:embed="rId4"/>
          <a:stretch>
            <a:fillRect/>
          </a:stretch>
        </p:blipFill>
        <p:spPr>
          <a:xfrm>
            <a:off x="8458965" y="56565"/>
            <a:ext cx="3546603" cy="21145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A6E8FD20-D20C-42AF-8956-BACA6366D89F}"/>
              </a:ext>
            </a:extLst>
          </p:cNvPr>
          <p:cNvPicPr>
            <a:picLocks noChangeAspect="1"/>
          </p:cNvPicPr>
          <p:nvPr/>
        </p:nvPicPr>
        <p:blipFill>
          <a:blip r:embed="rId5"/>
          <a:stretch>
            <a:fillRect/>
          </a:stretch>
        </p:blipFill>
        <p:spPr>
          <a:xfrm>
            <a:off x="7412775" y="4170345"/>
            <a:ext cx="4592793" cy="25775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2E4C513E-A440-4FEF-8D70-D2E0FA03FEC7}"/>
              </a:ext>
            </a:extLst>
          </p:cNvPr>
          <p:cNvPicPr>
            <a:picLocks noChangeAspect="1"/>
          </p:cNvPicPr>
          <p:nvPr/>
        </p:nvPicPr>
        <p:blipFill>
          <a:blip r:embed="rId6"/>
          <a:stretch>
            <a:fillRect/>
          </a:stretch>
        </p:blipFill>
        <p:spPr>
          <a:xfrm>
            <a:off x="70869" y="5723708"/>
            <a:ext cx="1145270" cy="10242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85034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pageCurlDoubl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DC4250-D837-4C34-B3CA-1D354E312B1D}"/>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323AD013-6E86-401B-B63C-B9F2C39D2451}"/>
              </a:ext>
            </a:extLst>
          </p:cNvPr>
          <p:cNvSpPr>
            <a:spLocks noGrp="1"/>
          </p:cNvSpPr>
          <p:nvPr>
            <p:ph type="title"/>
          </p:nvPr>
        </p:nvSpPr>
        <p:spPr>
          <a:xfrm>
            <a:off x="213064" y="116733"/>
            <a:ext cx="11351873" cy="739302"/>
          </a:xfrm>
        </p:spPr>
        <p:txBody>
          <a:bodyPr/>
          <a:lstStyle/>
          <a:p>
            <a:r>
              <a:rPr lang="en-US" b="1" i="0" u="sng" dirty="0">
                <a:effectLst/>
                <a:latin typeface="Söhne"/>
              </a:rPr>
              <a:t>SUCCESS  STORIES/TESTIMONIALS</a:t>
            </a:r>
            <a:endParaRPr lang="en-US" u="sng" dirty="0"/>
          </a:p>
        </p:txBody>
      </p:sp>
      <p:sp>
        <p:nvSpPr>
          <p:cNvPr id="4" name="Text Placeholder 3">
            <a:extLst>
              <a:ext uri="{FF2B5EF4-FFF2-40B4-BE49-F238E27FC236}">
                <a16:creationId xmlns:a16="http://schemas.microsoft.com/office/drawing/2014/main" id="{92CF8B8F-6864-408B-8B6F-F3EBBF658C0D}"/>
              </a:ext>
            </a:extLst>
          </p:cNvPr>
          <p:cNvSpPr>
            <a:spLocks noGrp="1"/>
          </p:cNvSpPr>
          <p:nvPr>
            <p:ph type="body" idx="4294967295"/>
          </p:nvPr>
        </p:nvSpPr>
        <p:spPr>
          <a:xfrm>
            <a:off x="0" y="1253972"/>
            <a:ext cx="11206264" cy="2676002"/>
          </a:xfrm>
        </p:spPr>
        <p:txBody>
          <a:bodyPr>
            <a:normAutofit fontScale="25000" lnSpcReduction="20000"/>
          </a:bodyPr>
          <a:lstStyle/>
          <a:p>
            <a:pPr>
              <a:buFont typeface="Arial" panose="020B0604020202020204" pitchFamily="34" charset="0"/>
              <a:buChar char="•"/>
            </a:pPr>
            <a:r>
              <a:rPr lang="en-US" sz="8000" b="0" i="0" dirty="0">
                <a:solidFill>
                  <a:schemeClr val="tx2"/>
                </a:solidFill>
                <a:effectLst/>
                <a:latin typeface="Calibri" panose="020F0502020204030204" pitchFamily="34" charset="0"/>
                <a:cs typeface="Calibri" panose="020F0502020204030204" pitchFamily="34" charset="0"/>
              </a:rPr>
              <a:t>Improved Security</a:t>
            </a:r>
          </a:p>
          <a:p>
            <a:pPr>
              <a:buFont typeface="Arial" panose="020B0604020202020204" pitchFamily="34" charset="0"/>
              <a:buChar char="•"/>
            </a:pPr>
            <a:r>
              <a:rPr lang="en-US" sz="8000" b="0" i="0" dirty="0">
                <a:solidFill>
                  <a:schemeClr val="tx2"/>
                </a:solidFill>
                <a:effectLst/>
                <a:latin typeface="Calibri" panose="020F0502020204030204" pitchFamily="34" charset="0"/>
                <a:cs typeface="Calibri" panose="020F0502020204030204" pitchFamily="34" charset="0"/>
              </a:rPr>
              <a:t>Cost-Efficient Solutions</a:t>
            </a:r>
          </a:p>
          <a:p>
            <a:pPr>
              <a:buFont typeface="Arial" panose="020B0604020202020204" pitchFamily="34" charset="0"/>
              <a:buChar char="•"/>
            </a:pPr>
            <a:r>
              <a:rPr lang="en-US" sz="8000" b="0" i="0" dirty="0">
                <a:solidFill>
                  <a:schemeClr val="tx2"/>
                </a:solidFill>
                <a:effectLst/>
                <a:latin typeface="Calibri" panose="020F0502020204030204" pitchFamily="34" charset="0"/>
                <a:cs typeface="Calibri" panose="020F0502020204030204" pitchFamily="34" charset="0"/>
              </a:rPr>
              <a:t>Exceptional Service Read how Alpha CCTV Consultants has transformed security for businesses like yours.</a:t>
            </a:r>
          </a:p>
          <a:p>
            <a:r>
              <a:rPr lang="en-US" sz="8000" dirty="0">
                <a:solidFill>
                  <a:schemeClr val="tx2"/>
                </a:solidFill>
                <a:latin typeface="Calibri" panose="020F0502020204030204" pitchFamily="34" charset="0"/>
                <a:cs typeface="Calibri" panose="020F0502020204030204" pitchFamily="34" charset="0"/>
              </a:rPr>
              <a:t>Alpha CCTV Consultants has truly transformed our security landscape. Their innovative CCTV solutions, seamlessly integrated, have not only deterred potential threats but also streamlined our operations. Alpha's dedication to understanding our unique needs resulted in a customized approach, making them stand out in the industry. Their prompt and reliable service has solidified our trust in them as the go-to partner for comprehensive security solutions.</a:t>
            </a:r>
          </a:p>
          <a:p>
            <a:endParaRPr lang="en-US" sz="7200" dirty="0">
              <a:solidFill>
                <a:schemeClr val="tx2"/>
              </a:solidFill>
              <a:latin typeface="Calibri" panose="020F0502020204030204" pitchFamily="34" charset="0"/>
              <a:cs typeface="Calibri" panose="020F0502020204030204" pitchFamily="34" charset="0"/>
            </a:endParaRPr>
          </a:p>
          <a:p>
            <a:endParaRPr lang="en-US" sz="7200" dirty="0">
              <a:solidFill>
                <a:schemeClr val="tx2"/>
              </a:solidFill>
              <a:latin typeface="Calibri" panose="020F0502020204030204" pitchFamily="34" charset="0"/>
              <a:cs typeface="Calibri" panose="020F0502020204030204" pitchFamily="34" charset="0"/>
            </a:endParaRPr>
          </a:p>
          <a:p>
            <a:endParaRPr lang="en-US" sz="7200" dirty="0">
              <a:solidFill>
                <a:schemeClr val="tx2"/>
              </a:solidFill>
              <a:latin typeface="Calibri" panose="020F0502020204030204" pitchFamily="34" charset="0"/>
              <a:cs typeface="Calibri" panose="020F0502020204030204" pitchFamily="34" charset="0"/>
            </a:endParaRPr>
          </a:p>
          <a:p>
            <a:endParaRPr lang="en-US" sz="7200" dirty="0">
              <a:solidFill>
                <a:schemeClr val="tx2"/>
              </a:solidFill>
              <a:latin typeface="Calibri" panose="020F0502020204030204" pitchFamily="34" charset="0"/>
              <a:cs typeface="Calibri" panose="020F0502020204030204" pitchFamily="34" charset="0"/>
            </a:endParaRPr>
          </a:p>
          <a:p>
            <a:endParaRPr lang="en-US" sz="7200" dirty="0">
              <a:solidFill>
                <a:schemeClr val="tx2"/>
              </a:solidFill>
              <a:latin typeface="Calibri" panose="020F0502020204030204" pitchFamily="34" charset="0"/>
              <a:cs typeface="Calibri" panose="020F0502020204030204" pitchFamily="34" charset="0"/>
            </a:endParaRPr>
          </a:p>
          <a:p>
            <a:br>
              <a:rPr lang="en-US" sz="7200" dirty="0">
                <a:solidFill>
                  <a:schemeClr val="tx2"/>
                </a:solidFill>
                <a:latin typeface="Calibri" panose="020F0502020204030204" pitchFamily="34" charset="0"/>
                <a:cs typeface="Calibri" panose="020F0502020204030204" pitchFamily="34" charset="0"/>
              </a:rPr>
            </a:br>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7D9791DF-D493-4E5F-8F8C-4624B873E079}"/>
              </a:ext>
            </a:extLst>
          </p:cNvPr>
          <p:cNvPicPr>
            <a:picLocks noChangeAspect="1"/>
          </p:cNvPicPr>
          <p:nvPr/>
        </p:nvPicPr>
        <p:blipFill>
          <a:blip r:embed="rId3"/>
          <a:stretch>
            <a:fillRect/>
          </a:stretch>
        </p:blipFill>
        <p:spPr>
          <a:xfrm>
            <a:off x="7279689" y="3858952"/>
            <a:ext cx="4512659" cy="2795412"/>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8852DF9D-130B-4FCD-974E-91494B2C5B8D}"/>
              </a:ext>
            </a:extLst>
          </p:cNvPr>
          <p:cNvPicPr>
            <a:picLocks noChangeAspect="1"/>
          </p:cNvPicPr>
          <p:nvPr/>
        </p:nvPicPr>
        <p:blipFill>
          <a:blip r:embed="rId4"/>
          <a:stretch>
            <a:fillRect/>
          </a:stretch>
        </p:blipFill>
        <p:spPr>
          <a:xfrm>
            <a:off x="9487562" y="116733"/>
            <a:ext cx="2550851" cy="1700566"/>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a:extLst>
              <a:ext uri="{FF2B5EF4-FFF2-40B4-BE49-F238E27FC236}">
                <a16:creationId xmlns:a16="http://schemas.microsoft.com/office/drawing/2014/main" id="{D75807D9-2BB4-4F09-BDC2-66D1C901CB10}"/>
              </a:ext>
            </a:extLst>
          </p:cNvPr>
          <p:cNvPicPr>
            <a:picLocks noChangeAspect="1"/>
          </p:cNvPicPr>
          <p:nvPr/>
        </p:nvPicPr>
        <p:blipFill>
          <a:blip r:embed="rId5"/>
          <a:stretch>
            <a:fillRect/>
          </a:stretch>
        </p:blipFill>
        <p:spPr>
          <a:xfrm>
            <a:off x="293122" y="5659512"/>
            <a:ext cx="931998" cy="93199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71738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3000">
        <p15:prstTrans prst="origami"/>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A4E566-FB86-4143-8B98-0F4C6F24613A}"/>
              </a:ext>
            </a:extLst>
          </p:cNvPr>
          <p:cNvPicPr>
            <a:picLocks noChangeAspect="1"/>
          </p:cNvPicPr>
          <p:nvPr/>
        </p:nvPicPr>
        <p:blipFill>
          <a:blip r:embed="rId2"/>
          <a:stretch>
            <a:fillRect/>
          </a:stretch>
        </p:blipFill>
        <p:spPr>
          <a:xfrm>
            <a:off x="22362" y="17755"/>
            <a:ext cx="12192000" cy="6857999"/>
          </a:xfrm>
          <a:prstGeom prst="rect">
            <a:avLst/>
          </a:prstGeom>
        </p:spPr>
      </p:pic>
      <p:sp>
        <p:nvSpPr>
          <p:cNvPr id="2" name="Title 1">
            <a:extLst>
              <a:ext uri="{FF2B5EF4-FFF2-40B4-BE49-F238E27FC236}">
                <a16:creationId xmlns:a16="http://schemas.microsoft.com/office/drawing/2014/main" id="{A12F2C47-1037-4E85-8567-3F95A543A798}"/>
              </a:ext>
            </a:extLst>
          </p:cNvPr>
          <p:cNvSpPr>
            <a:spLocks noGrp="1"/>
          </p:cNvSpPr>
          <p:nvPr>
            <p:ph type="title"/>
          </p:nvPr>
        </p:nvSpPr>
        <p:spPr>
          <a:xfrm>
            <a:off x="284086" y="221942"/>
            <a:ext cx="11342995" cy="834501"/>
          </a:xfrm>
        </p:spPr>
        <p:txBody>
          <a:bodyPr/>
          <a:lstStyle/>
          <a:p>
            <a:r>
              <a:rPr lang="en-US" b="1" i="0" u="sng" dirty="0">
                <a:effectLst/>
                <a:latin typeface="Söhne"/>
              </a:rPr>
              <a:t>CONTACT INFORMATION AND Q&amp;A</a:t>
            </a:r>
            <a:endParaRPr lang="en-US" u="sng" dirty="0"/>
          </a:p>
        </p:txBody>
      </p:sp>
      <p:sp>
        <p:nvSpPr>
          <p:cNvPr id="4" name="Text Placeholder 3">
            <a:extLst>
              <a:ext uri="{FF2B5EF4-FFF2-40B4-BE49-F238E27FC236}">
                <a16:creationId xmlns:a16="http://schemas.microsoft.com/office/drawing/2014/main" id="{FC2AB273-95DB-4035-B938-F48DB2C4D066}"/>
              </a:ext>
            </a:extLst>
          </p:cNvPr>
          <p:cNvSpPr>
            <a:spLocks noGrp="1"/>
          </p:cNvSpPr>
          <p:nvPr>
            <p:ph type="body" idx="4294967295"/>
          </p:nvPr>
        </p:nvSpPr>
        <p:spPr>
          <a:xfrm>
            <a:off x="221932" y="1669001"/>
            <a:ext cx="11610404" cy="4290725"/>
          </a:xfrm>
        </p:spPr>
        <p:txBody>
          <a:bodyPr/>
          <a:lstStyle/>
          <a:p>
            <a:pPr algn="l"/>
            <a:r>
              <a:rPr lang="en-US" b="0" i="1" dirty="0">
                <a:solidFill>
                  <a:schemeClr val="tx2"/>
                </a:solidFill>
                <a:effectLst/>
                <a:latin typeface="Söhne"/>
              </a:rPr>
              <a:t>Contact Details:</a:t>
            </a:r>
            <a:r>
              <a:rPr lang="en-US" b="0" i="0" dirty="0">
                <a:solidFill>
                  <a:schemeClr val="tx2"/>
                </a:solidFill>
                <a:effectLst/>
                <a:latin typeface="Söhne"/>
              </a:rPr>
              <a:t> Connect with Alpha CCTV Consultants for inquiries, consultations, and support:</a:t>
            </a:r>
          </a:p>
          <a:p>
            <a:pPr algn="l">
              <a:buFont typeface="Arial" panose="020B0604020202020204" pitchFamily="34" charset="0"/>
              <a:buChar char="•"/>
            </a:pPr>
            <a:r>
              <a:rPr lang="en-US" b="0" i="0" dirty="0">
                <a:solidFill>
                  <a:schemeClr val="tx2"/>
                </a:solidFill>
                <a:effectLst/>
                <a:latin typeface="Söhne"/>
              </a:rPr>
              <a:t>Phone: [0123454346]</a:t>
            </a:r>
          </a:p>
          <a:p>
            <a:pPr algn="l">
              <a:buFont typeface="Arial" panose="020B0604020202020204" pitchFamily="34" charset="0"/>
              <a:buChar char="•"/>
            </a:pPr>
            <a:r>
              <a:rPr lang="en-US" b="0" i="0" dirty="0">
                <a:solidFill>
                  <a:schemeClr val="tx2"/>
                </a:solidFill>
                <a:effectLst/>
                <a:latin typeface="Söhne"/>
              </a:rPr>
              <a:t>Email: [I</a:t>
            </a:r>
            <a:r>
              <a:rPr lang="en-US" b="0" i="0" u="none" strike="noStrike" dirty="0">
                <a:solidFill>
                  <a:schemeClr val="tx2"/>
                </a:solidFill>
                <a:effectLst/>
                <a:latin typeface="Söhne"/>
              </a:rPr>
              <a:t>nfo@alpha11</a:t>
            </a:r>
            <a:r>
              <a:rPr lang="en-US" dirty="0">
                <a:solidFill>
                  <a:schemeClr val="tx2"/>
                </a:solidFill>
                <a:latin typeface="Söhne"/>
              </a:rPr>
              <a:t>cctvconsultants@.com</a:t>
            </a:r>
            <a:r>
              <a:rPr lang="en-US" b="0" i="0" dirty="0">
                <a:solidFill>
                  <a:schemeClr val="tx2"/>
                </a:solidFill>
                <a:effectLst/>
                <a:latin typeface="Söhne"/>
              </a:rPr>
              <a:t>]</a:t>
            </a:r>
          </a:p>
          <a:p>
            <a:pPr algn="l">
              <a:buFont typeface="Arial" panose="020B0604020202020204" pitchFamily="34" charset="0"/>
              <a:buChar char="•"/>
            </a:pPr>
            <a:r>
              <a:rPr lang="en-US" b="0" i="0" dirty="0">
                <a:solidFill>
                  <a:schemeClr val="tx2"/>
                </a:solidFill>
                <a:effectLst/>
                <a:latin typeface="Söhne"/>
              </a:rPr>
              <a:t>Website: [</a:t>
            </a:r>
            <a:r>
              <a:rPr lang="en-US" b="1" i="0" dirty="0">
                <a:solidFill>
                  <a:schemeClr val="tx2"/>
                </a:solidFill>
                <a:effectLst/>
                <a:latin typeface="Söhne"/>
              </a:rPr>
              <a:t>URL:</a:t>
            </a:r>
            <a:r>
              <a:rPr lang="en-US" b="0" i="0" dirty="0">
                <a:solidFill>
                  <a:schemeClr val="tx2"/>
                </a:solidFill>
                <a:effectLst/>
                <a:latin typeface="Söhne"/>
              </a:rPr>
              <a:t> </a:t>
            </a:r>
            <a:r>
              <a:rPr lang="en-US" b="0" i="0" u="none" strike="noStrike" dirty="0">
                <a:solidFill>
                  <a:schemeClr val="tx2"/>
                </a:solidFill>
                <a:effectLst/>
                <a:latin typeface="Söhne"/>
                <a:hlinkClick r:id="rId3">
                  <a:extLst>
                    <a:ext uri="{A12FA001-AC4F-418D-AE19-62706E023703}">
                      <ahyp:hlinkClr xmlns:ahyp="http://schemas.microsoft.com/office/drawing/2018/hyperlinkcolor" val="tx"/>
                    </a:ext>
                  </a:extLst>
                </a:hlinkClick>
              </a:rPr>
              <a:t>http://</a:t>
            </a:r>
            <a:r>
              <a:rPr lang="en-US" b="0" i="0" u="none" strike="noStrike">
                <a:solidFill>
                  <a:schemeClr val="tx2"/>
                </a:solidFill>
                <a:effectLst/>
                <a:latin typeface="Söhne"/>
                <a:hlinkClick r:id="rId3">
                  <a:extLst>
                    <a:ext uri="{A12FA001-AC4F-418D-AE19-62706E023703}">
                      <ahyp:hlinkClr xmlns:ahyp="http://schemas.microsoft.com/office/drawing/2018/hyperlinkcolor" val="tx"/>
                    </a:ext>
                  </a:extLst>
                </a:hlinkClick>
              </a:rPr>
              <a:t>www.</a:t>
            </a:r>
            <a:r>
              <a:rPr lang="en-US">
                <a:solidFill>
                  <a:schemeClr val="tx2"/>
                </a:solidFill>
                <a:latin typeface="Söhne"/>
                <a:hlinkClick r:id="rId3">
                  <a:extLst>
                    <a:ext uri="{A12FA001-AC4F-418D-AE19-62706E023703}">
                      <ahyp:hlinkClr xmlns:ahyp="http://schemas.microsoft.com/office/drawing/2018/hyperlinkcolor" val="tx"/>
                    </a:ext>
                  </a:extLst>
                </a:hlinkClick>
              </a:rPr>
              <a:t>alphacctv</a:t>
            </a:r>
            <a:r>
              <a:rPr lang="en-US" b="0" i="0" u="none" strike="noStrike">
                <a:solidFill>
                  <a:schemeClr val="tx2"/>
                </a:solidFill>
                <a:effectLst/>
                <a:latin typeface="Söhne"/>
                <a:hlinkClick r:id="rId3">
                  <a:extLst>
                    <a:ext uri="{A12FA001-AC4F-418D-AE19-62706E023703}">
                      <ahyp:hlinkClr xmlns:ahyp="http://schemas.microsoft.com/office/drawing/2018/hyperlinkcolor" val="tx"/>
                    </a:ext>
                  </a:extLst>
                </a:hlinkClick>
              </a:rPr>
              <a:t>.</a:t>
            </a:r>
            <a:r>
              <a:rPr lang="en-US" b="0" i="0" u="none" strike="noStrike" dirty="0">
                <a:solidFill>
                  <a:schemeClr val="tx2"/>
                </a:solidFill>
                <a:effectLst/>
                <a:latin typeface="Söhne"/>
                <a:hlinkClick r:id="rId3">
                  <a:extLst>
                    <a:ext uri="{A12FA001-AC4F-418D-AE19-62706E023703}">
                      <ahyp:hlinkClr xmlns:ahyp="http://schemas.microsoft.com/office/drawing/2018/hyperlinkcolor" val="tx"/>
                    </a:ext>
                  </a:extLst>
                </a:hlinkClick>
              </a:rPr>
              <a:t>com</a:t>
            </a:r>
            <a:r>
              <a:rPr lang="en-US" b="0" i="0" dirty="0">
                <a:solidFill>
                  <a:schemeClr val="tx2"/>
                </a:solidFill>
                <a:effectLst/>
                <a:latin typeface="Söhne"/>
              </a:rPr>
              <a:t>] Thank you for your time! Open the floor for questions and discussions.</a:t>
            </a:r>
          </a:p>
        </p:txBody>
      </p:sp>
      <p:pic>
        <p:nvPicPr>
          <p:cNvPr id="3" name="Picture 2">
            <a:extLst>
              <a:ext uri="{FF2B5EF4-FFF2-40B4-BE49-F238E27FC236}">
                <a16:creationId xmlns:a16="http://schemas.microsoft.com/office/drawing/2014/main" id="{510EACBD-E7EB-4011-A8CB-9D22110B7903}"/>
              </a:ext>
            </a:extLst>
          </p:cNvPr>
          <p:cNvPicPr>
            <a:picLocks noChangeAspect="1"/>
          </p:cNvPicPr>
          <p:nvPr/>
        </p:nvPicPr>
        <p:blipFill>
          <a:blip r:embed="rId4"/>
          <a:stretch>
            <a:fillRect/>
          </a:stretch>
        </p:blipFill>
        <p:spPr>
          <a:xfrm>
            <a:off x="8367092" y="4068265"/>
            <a:ext cx="3745194" cy="25588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0DB47580-86AF-4A8B-9139-526932497432}"/>
              </a:ext>
            </a:extLst>
          </p:cNvPr>
          <p:cNvPicPr>
            <a:picLocks noChangeAspect="1"/>
          </p:cNvPicPr>
          <p:nvPr/>
        </p:nvPicPr>
        <p:blipFill>
          <a:blip r:embed="rId5"/>
          <a:stretch>
            <a:fillRect/>
          </a:stretch>
        </p:blipFill>
        <p:spPr>
          <a:xfrm>
            <a:off x="75627" y="5959727"/>
            <a:ext cx="1067372" cy="1053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CEDA585E-9666-4BC2-AD2F-E8D688C6E820}"/>
              </a:ext>
            </a:extLst>
          </p:cNvPr>
          <p:cNvSpPr txBox="1"/>
          <p:nvPr/>
        </p:nvSpPr>
        <p:spPr>
          <a:xfrm>
            <a:off x="609313" y="4068265"/>
            <a:ext cx="6167760" cy="1477328"/>
          </a:xfrm>
          <a:prstGeom prst="rect">
            <a:avLst/>
          </a:prstGeom>
          <a:noFill/>
        </p:spPr>
        <p:txBody>
          <a:bodyPr wrap="square">
            <a:spAutoFit/>
          </a:bodyPr>
          <a:lstStyle/>
          <a:p>
            <a:r>
              <a:rPr lang="en-US" dirty="0">
                <a:solidFill>
                  <a:schemeClr val="tx2"/>
                </a:solidFill>
              </a:rPr>
              <a:t>Connect with us on social media:</a:t>
            </a:r>
          </a:p>
          <a:p>
            <a:endParaRPr lang="en-US" dirty="0">
              <a:solidFill>
                <a:schemeClr val="tx2"/>
              </a:solidFill>
            </a:endParaRPr>
          </a:p>
          <a:p>
            <a:pPr marL="285750" indent="-285750">
              <a:buFont typeface="Arial" panose="020B0604020202020204" pitchFamily="34" charset="0"/>
              <a:buChar char="•"/>
            </a:pPr>
            <a:r>
              <a:rPr lang="en-US" dirty="0">
                <a:solidFill>
                  <a:schemeClr val="tx2"/>
                </a:solidFill>
              </a:rPr>
              <a:t>LinkedIn</a:t>
            </a:r>
          </a:p>
          <a:p>
            <a:pPr marL="285750" indent="-285750">
              <a:buFont typeface="Arial" panose="020B0604020202020204" pitchFamily="34" charset="0"/>
              <a:buChar char="•"/>
            </a:pPr>
            <a:r>
              <a:rPr lang="en-US" dirty="0">
                <a:solidFill>
                  <a:schemeClr val="tx2"/>
                </a:solidFill>
              </a:rPr>
              <a:t>Twitter</a:t>
            </a:r>
          </a:p>
          <a:p>
            <a:pPr marL="285750" indent="-285750">
              <a:buFont typeface="Arial" panose="020B0604020202020204" pitchFamily="34" charset="0"/>
              <a:buChar char="•"/>
            </a:pPr>
            <a:r>
              <a:rPr lang="en-US" dirty="0">
                <a:solidFill>
                  <a:schemeClr val="tx2"/>
                </a:solidFill>
              </a:rPr>
              <a:t>Facebook</a:t>
            </a:r>
          </a:p>
        </p:txBody>
      </p:sp>
    </p:spTree>
    <p:extLst>
      <p:ext uri="{BB962C8B-B14F-4D97-AF65-F5344CB8AC3E}">
        <p14:creationId xmlns:p14="http://schemas.microsoft.com/office/powerpoint/2010/main" val="3271807082"/>
      </p:ext>
    </p:extLst>
  </p:cSld>
  <p:clrMapOvr>
    <a:masterClrMapping/>
  </p:clrMapOvr>
  <mc:AlternateContent xmlns:mc="http://schemas.openxmlformats.org/markup-compatibility/2006" xmlns:p14="http://schemas.microsoft.com/office/powerpoint/2010/main">
    <mc:Choice Requires="p14">
      <p:transition spd="slow" p14:dur="3000" advClick="0" advTm="3000">
        <p14:warp dir="in"/>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DEBFA67-67E1-4D51-8833-12B364D3B3C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1"/>
            <a:ext cx="12192000" cy="6924583"/>
          </a:xfrm>
          <a:prstGeom prst="rect">
            <a:avLst/>
          </a:prstGeom>
        </p:spPr>
      </p:pic>
      <p:pic>
        <p:nvPicPr>
          <p:cNvPr id="5" name="Picture 4">
            <a:extLst>
              <a:ext uri="{FF2B5EF4-FFF2-40B4-BE49-F238E27FC236}">
                <a16:creationId xmlns:a16="http://schemas.microsoft.com/office/drawing/2014/main" id="{3A8AD678-6B7B-4060-892A-9F4C2E9B04B6}"/>
              </a:ext>
            </a:extLst>
          </p:cNvPr>
          <p:cNvPicPr>
            <a:picLocks noChangeAspect="1"/>
          </p:cNvPicPr>
          <p:nvPr/>
        </p:nvPicPr>
        <p:blipFill>
          <a:blip r:embed="rId5"/>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AA721532-9C81-483E-B618-BE044FB6439C}"/>
              </a:ext>
            </a:extLst>
          </p:cNvPr>
          <p:cNvSpPr>
            <a:spLocks noGrp="1"/>
          </p:cNvSpPr>
          <p:nvPr>
            <p:ph type="title"/>
          </p:nvPr>
        </p:nvSpPr>
        <p:spPr>
          <a:xfrm>
            <a:off x="399495" y="1051549"/>
            <a:ext cx="11647503" cy="2783604"/>
          </a:xfrm>
        </p:spPr>
        <p:txBody>
          <a:bodyPr/>
          <a:lstStyle/>
          <a:p>
            <a:r>
              <a:rPr lang="en-US" sz="8000" dirty="0">
                <a:latin typeface="Bauhaus 93" panose="04030905020B02020C02" pitchFamily="82" charset="0"/>
              </a:rPr>
              <a:t>Thank you for your time!</a:t>
            </a:r>
          </a:p>
        </p:txBody>
      </p:sp>
      <p:cxnSp>
        <p:nvCxnSpPr>
          <p:cNvPr id="7" name="Straight Connector 6">
            <a:extLst>
              <a:ext uri="{FF2B5EF4-FFF2-40B4-BE49-F238E27FC236}">
                <a16:creationId xmlns:a16="http://schemas.microsoft.com/office/drawing/2014/main" id="{6EAF489C-16A9-4BE5-9857-E4C8F893FCBA}"/>
              </a:ext>
            </a:extLst>
          </p:cNvPr>
          <p:cNvCxnSpPr>
            <a:cxnSpLocks/>
          </p:cNvCxnSpPr>
          <p:nvPr/>
        </p:nvCxnSpPr>
        <p:spPr>
          <a:xfrm>
            <a:off x="97654" y="71022"/>
            <a:ext cx="12094346"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98374556"/>
      </p:ext>
    </p:extLst>
  </p:cSld>
  <p:clrMapOvr>
    <a:masterClrMapping/>
  </p:clrMapOvr>
  <mc:AlternateContent xmlns:mc="http://schemas.openxmlformats.org/markup-compatibility/2006">
    <mc:Choice xmlns:p14="http://schemas.microsoft.com/office/powerpoint/2010/main" Requires="p14">
      <p:transition spd="slow" p14:dur="4000" advClick="0" advTm="2000">
        <p14:vortex dir="r"/>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3C8CD6-35C7-4CC9-887A-3D0141AA61B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6278" y="0"/>
            <a:ext cx="12192000" cy="6858000"/>
          </a:xfrm>
          <a:prstGeom prst="rect">
            <a:avLst/>
          </a:prstGeom>
        </p:spPr>
      </p:pic>
      <p:sp>
        <p:nvSpPr>
          <p:cNvPr id="4" name="Text Placeholder 3">
            <a:extLst>
              <a:ext uri="{FF2B5EF4-FFF2-40B4-BE49-F238E27FC236}">
                <a16:creationId xmlns:a16="http://schemas.microsoft.com/office/drawing/2014/main" id="{5C16675B-D22F-4C72-8DCD-128EE2E588AD}"/>
              </a:ext>
            </a:extLst>
          </p:cNvPr>
          <p:cNvSpPr>
            <a:spLocks noGrp="1"/>
          </p:cNvSpPr>
          <p:nvPr>
            <p:ph type="body" idx="4294967295"/>
          </p:nvPr>
        </p:nvSpPr>
        <p:spPr>
          <a:xfrm>
            <a:off x="79900" y="1642370"/>
            <a:ext cx="10235952" cy="3658298"/>
          </a:xfrm>
        </p:spPr>
        <p:txBody>
          <a:bodyPr>
            <a:normAutofit fontScale="92500" lnSpcReduction="10000"/>
          </a:bodyPr>
          <a:lstStyle/>
          <a:p>
            <a:r>
              <a:rPr lang="en-US" dirty="0"/>
              <a:t> </a:t>
            </a:r>
            <a:r>
              <a:rPr lang="en-US" dirty="0">
                <a:solidFill>
                  <a:schemeClr val="tx2"/>
                </a:solidFill>
              </a:rPr>
              <a:t>INTRODUCTION:</a:t>
            </a:r>
          </a:p>
          <a:p>
            <a:endParaRPr lang="en-US" dirty="0">
              <a:solidFill>
                <a:schemeClr val="tx2"/>
              </a:solidFill>
            </a:endParaRPr>
          </a:p>
          <a:p>
            <a:pPr>
              <a:buFont typeface="Arial" panose="020B0604020202020204" pitchFamily="34" charset="0"/>
              <a:buChar char="•"/>
            </a:pPr>
            <a:r>
              <a:rPr lang="en-US" sz="1700" dirty="0">
                <a:solidFill>
                  <a:schemeClr val="tx2"/>
                </a:solidFill>
                <a:latin typeface="Arial" panose="020B0604020202020204" pitchFamily="34" charset="0"/>
                <a:cs typeface="Arial" panose="020B0604020202020204" pitchFamily="34" charset="0"/>
              </a:rPr>
              <a:t>Alpha CCTV Consultant is your trusted partner in cutting-edge surveillance solutions. As a leading name in </a:t>
            </a:r>
          </a:p>
          <a:p>
            <a:pPr marL="0" indent="0">
              <a:buNone/>
            </a:pPr>
            <a:r>
              <a:rPr lang="en-US" sz="1700" dirty="0">
                <a:solidFill>
                  <a:schemeClr val="tx2"/>
                </a:solidFill>
                <a:latin typeface="Arial" panose="020B0604020202020204" pitchFamily="34" charset="0"/>
                <a:cs typeface="Arial" panose="020B0604020202020204" pitchFamily="34" charset="0"/>
              </a:rPr>
              <a:t>      the industry, we specialize in providing tailored CCTV systems to safeguard your peace of mind.“</a:t>
            </a:r>
          </a:p>
          <a:p>
            <a:pPr>
              <a:buFont typeface="Arial" panose="020B0604020202020204" pitchFamily="34" charset="0"/>
              <a:buChar char="•"/>
            </a:pPr>
            <a:endParaRPr lang="en-US" sz="1700" dirty="0">
              <a:solidFill>
                <a:schemeClr val="tx2"/>
              </a:solidFill>
              <a:latin typeface="Arial" panose="020B0604020202020204" pitchFamily="34" charset="0"/>
              <a:cs typeface="Arial" panose="020B0604020202020204" pitchFamily="34" charset="0"/>
            </a:endParaRPr>
          </a:p>
          <a:p>
            <a:pPr marL="0" indent="0"/>
            <a:r>
              <a:rPr lang="en-US" sz="1800" dirty="0">
                <a:solidFill>
                  <a:schemeClr val="tx2"/>
                </a:solidFill>
              </a:rPr>
              <a:t>   OBJECTIVES:</a:t>
            </a:r>
            <a:endParaRPr lang="en-US" sz="1900" dirty="0">
              <a:solidFill>
                <a:schemeClr val="tx2"/>
              </a:solidFill>
            </a:endParaRPr>
          </a:p>
          <a:p>
            <a:pPr marL="0" indent="0"/>
            <a:endParaRPr lang="en-US" sz="1800" dirty="0">
              <a:solidFill>
                <a:schemeClr val="tx2"/>
              </a:solidFill>
            </a:endParaRPr>
          </a:p>
          <a:p>
            <a:pPr lvl="0">
              <a:buFont typeface="Walbaum Display"/>
              <a:buAutoNum type="arabicPeriod"/>
            </a:pPr>
            <a:r>
              <a:rPr lang="en-US" sz="1800" dirty="0">
                <a:solidFill>
                  <a:schemeClr val="tx2"/>
                </a:solidFill>
                <a:latin typeface="Arial" panose="020B0604020202020204" pitchFamily="34" charset="0"/>
                <a:cs typeface="Arial" panose="020B0604020202020204" pitchFamily="34" charset="0"/>
              </a:rPr>
              <a:t>Introduce a comprehensive range of CCTV products.</a:t>
            </a:r>
          </a:p>
          <a:p>
            <a:pPr lvl="0">
              <a:buFont typeface="Walbaum Display"/>
              <a:buAutoNum type="arabicPeriod"/>
            </a:pPr>
            <a:endParaRPr lang="en-US" sz="1800" dirty="0">
              <a:solidFill>
                <a:schemeClr val="tx2"/>
              </a:solidFill>
              <a:latin typeface="Arial" panose="020B0604020202020204" pitchFamily="34" charset="0"/>
              <a:cs typeface="Arial" panose="020B0604020202020204" pitchFamily="34" charset="0"/>
            </a:endParaRPr>
          </a:p>
          <a:p>
            <a:pPr lvl="0">
              <a:buFont typeface="Walbaum Display"/>
              <a:buAutoNum type="arabicPeriod"/>
            </a:pPr>
            <a:r>
              <a:rPr lang="en-US" sz="1800" dirty="0">
                <a:solidFill>
                  <a:schemeClr val="tx2"/>
                </a:solidFill>
                <a:latin typeface="Arial" panose="020B0604020202020204" pitchFamily="34" charset="0"/>
                <a:cs typeface="Arial" panose="020B0604020202020204" pitchFamily="34" charset="0"/>
              </a:rPr>
              <a:t>Capture a significant market share within the first year</a:t>
            </a:r>
            <a:r>
              <a:rPr lang="en-US" sz="1800" dirty="0">
                <a:solidFill>
                  <a:schemeClr val="tx2"/>
                </a:solidFill>
                <a:latin typeface="Söhne"/>
              </a:rPr>
              <a:t>.</a:t>
            </a:r>
          </a:p>
          <a:p>
            <a:pPr marL="0" indent="0"/>
            <a:endParaRPr lang="en-US" sz="1800" dirty="0">
              <a:solidFill>
                <a:schemeClr val="tx2"/>
              </a:solidFill>
            </a:endParaRPr>
          </a:p>
          <a:p>
            <a:pPr marL="0" indent="0"/>
            <a:endParaRPr lang="en-US" sz="1800" dirty="0">
              <a:solidFill>
                <a:schemeClr val="tx2"/>
              </a:solidFill>
            </a:endParaRPr>
          </a:p>
        </p:txBody>
      </p:sp>
      <p:sp>
        <p:nvSpPr>
          <p:cNvPr id="6" name="Title 1">
            <a:extLst>
              <a:ext uri="{FF2B5EF4-FFF2-40B4-BE49-F238E27FC236}">
                <a16:creationId xmlns:a16="http://schemas.microsoft.com/office/drawing/2014/main" id="{5CEA7E7F-1151-4868-8293-4BE5AF4E9AC5}"/>
              </a:ext>
            </a:extLst>
          </p:cNvPr>
          <p:cNvSpPr txBox="1">
            <a:spLocks noGrp="1"/>
          </p:cNvSpPr>
          <p:nvPr>
            <p:ph type="title"/>
          </p:nvPr>
        </p:nvSpPr>
        <p:spPr>
          <a:xfrm>
            <a:off x="941388" y="136525"/>
            <a:ext cx="9859962" cy="1116013"/>
          </a:xfrm>
        </p:spPr>
        <p:txBody>
          <a:bodyPr/>
          <a:lstStyle/>
          <a:p>
            <a:pPr lvl="0"/>
            <a:r>
              <a:rPr lang="en-US" b="1" u="sng" dirty="0">
                <a:latin typeface="Söhne"/>
              </a:rPr>
              <a:t>Executive Summary</a:t>
            </a:r>
            <a:endParaRPr lang="en-US" u="sng" dirty="0"/>
          </a:p>
        </p:txBody>
      </p:sp>
      <p:pic>
        <p:nvPicPr>
          <p:cNvPr id="2" name="Picture 1">
            <a:extLst>
              <a:ext uri="{FF2B5EF4-FFF2-40B4-BE49-F238E27FC236}">
                <a16:creationId xmlns:a16="http://schemas.microsoft.com/office/drawing/2014/main" id="{FD035AB2-803A-49CE-BACD-D7E64FAFD5F7}"/>
              </a:ext>
            </a:extLst>
          </p:cNvPr>
          <p:cNvPicPr>
            <a:picLocks noChangeAspect="1"/>
          </p:cNvPicPr>
          <p:nvPr/>
        </p:nvPicPr>
        <p:blipFill>
          <a:blip r:embed="rId4"/>
          <a:stretch>
            <a:fillRect/>
          </a:stretch>
        </p:blipFill>
        <p:spPr>
          <a:xfrm>
            <a:off x="7484473" y="3740111"/>
            <a:ext cx="4423647" cy="29510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24092814"/>
      </p:ext>
    </p:extLst>
  </p:cSld>
  <p:clrMapOvr>
    <a:masterClrMapping/>
  </p:clrMapOvr>
  <mc:AlternateContent xmlns:mc="http://schemas.openxmlformats.org/markup-compatibility/2006" xmlns:p14="http://schemas.microsoft.com/office/powerpoint/2010/main">
    <mc:Choice Requires="p14">
      <p:transition spd="slow" p14:dur="4400" advClick="0" advTm="3000">
        <p14:honeycomb/>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2D5825-3727-4EAF-9A50-8977E1FEE0E4}"/>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143CC66A-A5A3-4952-8ABD-455394E0FA3C}"/>
              </a:ext>
            </a:extLst>
          </p:cNvPr>
          <p:cNvSpPr>
            <a:spLocks noGrp="1"/>
          </p:cNvSpPr>
          <p:nvPr>
            <p:ph type="title"/>
          </p:nvPr>
        </p:nvSpPr>
        <p:spPr>
          <a:xfrm>
            <a:off x="523843" y="0"/>
            <a:ext cx="11144313" cy="1431834"/>
          </a:xfrm>
        </p:spPr>
        <p:txBody>
          <a:bodyPr/>
          <a:lstStyle/>
          <a:p>
            <a:r>
              <a:rPr lang="en-US" sz="4800" b="1" i="0" u="sng" dirty="0">
                <a:effectLst/>
                <a:latin typeface="Söhne"/>
              </a:rPr>
              <a:t>Vision and Mission</a:t>
            </a:r>
            <a:endParaRPr lang="en-US" sz="4800" u="sng" dirty="0"/>
          </a:p>
        </p:txBody>
      </p:sp>
      <p:sp>
        <p:nvSpPr>
          <p:cNvPr id="4" name="Text Placeholder 3">
            <a:extLst>
              <a:ext uri="{FF2B5EF4-FFF2-40B4-BE49-F238E27FC236}">
                <a16:creationId xmlns:a16="http://schemas.microsoft.com/office/drawing/2014/main" id="{B380C059-BBFA-40DB-B982-E9A90D8DC748}"/>
              </a:ext>
            </a:extLst>
          </p:cNvPr>
          <p:cNvSpPr>
            <a:spLocks noGrp="1"/>
          </p:cNvSpPr>
          <p:nvPr>
            <p:ph type="body" idx="4294967295"/>
          </p:nvPr>
        </p:nvSpPr>
        <p:spPr>
          <a:xfrm>
            <a:off x="382116" y="1890944"/>
            <a:ext cx="11809884" cy="3346882"/>
          </a:xfrm>
        </p:spPr>
        <p:txBody>
          <a:bodyPr>
            <a:normAutofit/>
          </a:bodyPr>
          <a:lstStyle/>
          <a:p>
            <a:pPr algn="l"/>
            <a:r>
              <a:rPr lang="en-US" b="0" i="0" dirty="0">
                <a:solidFill>
                  <a:srgbClr val="374151"/>
                </a:solidFill>
                <a:effectLst/>
                <a:latin typeface="Söhne"/>
              </a:rPr>
              <a:t>"Positioning Alpha CCTV Consultants as the foremost name in cutting-edge security solutions, safeguarding businesses and communities with innovation and integrity.“</a:t>
            </a:r>
          </a:p>
          <a:p>
            <a:pPr algn="l"/>
            <a:endParaRPr lang="en-US" b="0" i="0" dirty="0">
              <a:solidFill>
                <a:srgbClr val="374151"/>
              </a:solidFill>
              <a:effectLst/>
              <a:latin typeface="Söhne"/>
            </a:endParaRPr>
          </a:p>
          <a:p>
            <a:pPr algn="l"/>
            <a:r>
              <a:rPr lang="en-US" b="0" i="1" dirty="0">
                <a:solidFill>
                  <a:srgbClr val="374151"/>
                </a:solidFill>
                <a:effectLst/>
                <a:latin typeface="Söhne"/>
              </a:rPr>
              <a:t>Mission Statement:</a:t>
            </a:r>
            <a:r>
              <a:rPr lang="en-US" b="0" i="0" dirty="0">
                <a:solidFill>
                  <a:srgbClr val="374151"/>
                </a:solidFill>
                <a:effectLst/>
                <a:latin typeface="Söhne"/>
              </a:rPr>
              <a:t> "We empower our clients by delivering customized, state-of-the-art CCTV systems, supported by expert consultancy and a dedication to staying ahead of emerging security challenges."</a:t>
            </a:r>
          </a:p>
          <a:p>
            <a:pPr marL="0" indent="0">
              <a:buNone/>
            </a:pPr>
            <a:br>
              <a:rPr lang="en-US" dirty="0"/>
            </a:br>
            <a:endParaRPr lang="en-US" dirty="0"/>
          </a:p>
        </p:txBody>
      </p:sp>
      <p:pic>
        <p:nvPicPr>
          <p:cNvPr id="5" name="Picture 4">
            <a:extLst>
              <a:ext uri="{FF2B5EF4-FFF2-40B4-BE49-F238E27FC236}">
                <a16:creationId xmlns:a16="http://schemas.microsoft.com/office/drawing/2014/main" id="{B79215F4-9462-44FB-BD3B-E7B338F2CC3C}"/>
              </a:ext>
            </a:extLst>
          </p:cNvPr>
          <p:cNvPicPr>
            <a:picLocks noChangeAspect="1"/>
          </p:cNvPicPr>
          <p:nvPr/>
        </p:nvPicPr>
        <p:blipFill rotWithShape="1">
          <a:blip r:embed="rId3"/>
          <a:srcRect t="145"/>
          <a:stretch/>
        </p:blipFill>
        <p:spPr>
          <a:xfrm>
            <a:off x="5752729" y="4114800"/>
            <a:ext cx="5043102" cy="2514909"/>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6B42A174-567A-4129-8C2A-A28777E4212F}"/>
              </a:ext>
            </a:extLst>
          </p:cNvPr>
          <p:cNvPicPr>
            <a:picLocks noChangeAspect="1"/>
          </p:cNvPicPr>
          <p:nvPr/>
        </p:nvPicPr>
        <p:blipFill>
          <a:blip r:embed="rId4"/>
          <a:stretch>
            <a:fillRect/>
          </a:stretch>
        </p:blipFill>
        <p:spPr>
          <a:xfrm>
            <a:off x="10257793" y="228291"/>
            <a:ext cx="1035048" cy="14619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AC610398-FAD0-490F-942C-E7E8927AF29B}"/>
              </a:ext>
            </a:extLst>
          </p:cNvPr>
          <p:cNvPicPr>
            <a:picLocks noChangeAspect="1"/>
          </p:cNvPicPr>
          <p:nvPr/>
        </p:nvPicPr>
        <p:blipFill>
          <a:blip r:embed="rId5"/>
          <a:stretch>
            <a:fillRect/>
          </a:stretch>
        </p:blipFill>
        <p:spPr>
          <a:xfrm>
            <a:off x="9555595" y="6373110"/>
            <a:ext cx="1219722" cy="256599"/>
          </a:xfrm>
          <a:prstGeom prst="rect">
            <a:avLst/>
          </a:prstGeom>
        </p:spPr>
      </p:pic>
    </p:spTree>
    <p:extLst>
      <p:ext uri="{BB962C8B-B14F-4D97-AF65-F5344CB8AC3E}">
        <p14:creationId xmlns:p14="http://schemas.microsoft.com/office/powerpoint/2010/main" val="572063654"/>
      </p:ext>
    </p:extLst>
  </p:cSld>
  <p:clrMapOvr>
    <a:masterClrMapping/>
  </p:clrMapOvr>
  <mc:AlternateContent xmlns:mc="http://schemas.openxmlformats.org/markup-compatibility/2006" xmlns:p14="http://schemas.microsoft.com/office/powerpoint/2010/main">
    <mc:Choice Requires="p14">
      <p:transition spd="slow" p14:dur="3000" advClick="0" advTm="3000">
        <p14:shred/>
      </p:transition>
    </mc:Choice>
    <mc:Fallback xmlns="">
      <p:transition advClick="0" advTm="3000"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2B058F-D7CF-44C1-AB81-5818BAEECCE0}"/>
              </a:ext>
            </a:extLst>
          </p:cNvPr>
          <p:cNvPicPr>
            <a:picLocks noChangeAspect="1"/>
          </p:cNvPicPr>
          <p:nvPr/>
        </p:nvPicPr>
        <p:blipFill>
          <a:blip r:embed="rId2"/>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27F92EDD-34C5-4911-8D64-62B01F1DDDEB}"/>
              </a:ext>
            </a:extLst>
          </p:cNvPr>
          <p:cNvSpPr>
            <a:spLocks noGrp="1"/>
          </p:cNvSpPr>
          <p:nvPr>
            <p:ph type="title"/>
          </p:nvPr>
        </p:nvSpPr>
        <p:spPr>
          <a:xfrm>
            <a:off x="624427" y="252285"/>
            <a:ext cx="10943145" cy="1155891"/>
          </a:xfrm>
        </p:spPr>
        <p:txBody>
          <a:bodyPr/>
          <a:lstStyle/>
          <a:p>
            <a:r>
              <a:rPr lang="en-US" b="1" i="0" u="sng" dirty="0">
                <a:effectLst/>
                <a:latin typeface="Söhne"/>
              </a:rPr>
              <a:t>Products/Services Overview</a:t>
            </a:r>
            <a:endParaRPr lang="en-US" u="sng" dirty="0"/>
          </a:p>
        </p:txBody>
      </p:sp>
      <p:sp>
        <p:nvSpPr>
          <p:cNvPr id="4" name="Text Placeholder 3">
            <a:extLst>
              <a:ext uri="{FF2B5EF4-FFF2-40B4-BE49-F238E27FC236}">
                <a16:creationId xmlns:a16="http://schemas.microsoft.com/office/drawing/2014/main" id="{F6D6E537-AA92-406A-B6EF-D6B34AD48EAF}"/>
              </a:ext>
            </a:extLst>
          </p:cNvPr>
          <p:cNvSpPr>
            <a:spLocks noGrp="1"/>
          </p:cNvSpPr>
          <p:nvPr>
            <p:ph type="body" idx="4294967295"/>
          </p:nvPr>
        </p:nvSpPr>
        <p:spPr>
          <a:xfrm>
            <a:off x="192024" y="2103120"/>
            <a:ext cx="11372903" cy="3282696"/>
          </a:xfrm>
        </p:spPr>
        <p:txBody>
          <a:bodyPr>
            <a:normAutofit/>
          </a:bodyPr>
          <a:lstStyle/>
          <a:p>
            <a:pPr algn="ctr"/>
            <a:r>
              <a:rPr lang="en-US" b="0" i="0" dirty="0">
                <a:solidFill>
                  <a:srgbClr val="374151"/>
                </a:solidFill>
                <a:effectLst/>
                <a:latin typeface="Söhne"/>
              </a:rPr>
              <a:t>                                                                                                            </a:t>
            </a:r>
          </a:p>
          <a:p>
            <a:pPr algn="ctr"/>
            <a:endParaRPr lang="en-US" b="0" i="0" dirty="0">
              <a:solidFill>
                <a:srgbClr val="374151"/>
              </a:solidFill>
              <a:effectLst/>
              <a:latin typeface="Söhne"/>
            </a:endParaRPr>
          </a:p>
        </p:txBody>
      </p:sp>
      <p:sp>
        <p:nvSpPr>
          <p:cNvPr id="6" name="TextBox 5">
            <a:extLst>
              <a:ext uri="{FF2B5EF4-FFF2-40B4-BE49-F238E27FC236}">
                <a16:creationId xmlns:a16="http://schemas.microsoft.com/office/drawing/2014/main" id="{141F940B-FCB3-410A-AF24-1F32F3489FBA}"/>
              </a:ext>
            </a:extLst>
          </p:cNvPr>
          <p:cNvSpPr txBox="1"/>
          <p:nvPr/>
        </p:nvSpPr>
        <p:spPr>
          <a:xfrm>
            <a:off x="530342" y="1929384"/>
            <a:ext cx="9308602" cy="4401205"/>
          </a:xfrm>
          <a:prstGeom prst="rect">
            <a:avLst/>
          </a:prstGeom>
          <a:noFill/>
        </p:spPr>
        <p:txBody>
          <a:bodyPr wrap="square">
            <a:spAutoFit/>
          </a:bodyPr>
          <a:lstStyle/>
          <a:p>
            <a:pPr algn="l"/>
            <a:r>
              <a:rPr lang="en-US" sz="2000" b="0" i="0" dirty="0">
                <a:solidFill>
                  <a:srgbClr val="374151"/>
                </a:solidFill>
                <a:effectLst/>
                <a:latin typeface="Söhne"/>
              </a:rPr>
              <a:t>“</a:t>
            </a:r>
            <a:r>
              <a:rPr lang="en-US" sz="2000" dirty="0">
                <a:solidFill>
                  <a:srgbClr val="374151"/>
                </a:solidFill>
                <a:latin typeface="Söhne"/>
              </a:rPr>
              <a:t>w</a:t>
            </a:r>
            <a:r>
              <a:rPr lang="en-US" sz="2000" b="0" i="0" dirty="0">
                <a:solidFill>
                  <a:srgbClr val="374151"/>
                </a:solidFill>
                <a:effectLst/>
                <a:latin typeface="Söhne"/>
              </a:rPr>
              <a:t>ithin our diverse range of offerings, you'll find:“</a:t>
            </a:r>
          </a:p>
          <a:p>
            <a:pPr algn="l"/>
            <a:endParaRPr lang="en-US" sz="2000" b="0" i="0" dirty="0">
              <a:solidFill>
                <a:srgbClr val="374151"/>
              </a:solidFill>
              <a:effectLst/>
              <a:latin typeface="Söhne"/>
            </a:endParaRPr>
          </a:p>
          <a:p>
            <a:pPr algn="l">
              <a:buFont typeface="Arial" panose="020B0604020202020204" pitchFamily="34" charset="0"/>
              <a:buChar char="•"/>
            </a:pPr>
            <a:r>
              <a:rPr lang="en-US" sz="2000" b="0" i="0" dirty="0">
                <a:solidFill>
                  <a:srgbClr val="374151"/>
                </a:solidFill>
                <a:effectLst/>
                <a:latin typeface="Söhne"/>
              </a:rPr>
              <a:t>High-Resolution CCTV Cameras</a:t>
            </a:r>
          </a:p>
          <a:p>
            <a:pPr algn="l">
              <a:buFont typeface="Arial" panose="020B0604020202020204" pitchFamily="34" charset="0"/>
              <a:buChar char="•"/>
            </a:pPr>
            <a:r>
              <a:rPr lang="en-US" sz="2000" b="0" i="0" dirty="0">
                <a:solidFill>
                  <a:srgbClr val="374151"/>
                </a:solidFill>
                <a:effectLst/>
                <a:latin typeface="Söhne"/>
              </a:rPr>
              <a:t>Advanced DVR/NVR Systems</a:t>
            </a:r>
          </a:p>
          <a:p>
            <a:pPr algn="l">
              <a:buFont typeface="Arial" panose="020B0604020202020204" pitchFamily="34" charset="0"/>
              <a:buChar char="•"/>
            </a:pPr>
            <a:r>
              <a:rPr lang="en-US" sz="2000" b="0" i="0" dirty="0">
                <a:solidFill>
                  <a:srgbClr val="374151"/>
                </a:solidFill>
                <a:effectLst/>
                <a:latin typeface="Söhne"/>
              </a:rPr>
              <a:t>Access Control Integration</a:t>
            </a:r>
          </a:p>
          <a:p>
            <a:pPr algn="l">
              <a:buFont typeface="Arial" panose="020B0604020202020204" pitchFamily="34" charset="0"/>
              <a:buChar char="•"/>
            </a:pPr>
            <a:r>
              <a:rPr lang="en-US" sz="2000" b="0" i="0" dirty="0">
                <a:solidFill>
                  <a:srgbClr val="374151"/>
                </a:solidFill>
                <a:effectLst/>
                <a:latin typeface="Söhne"/>
              </a:rPr>
              <a:t>Expert Security Consultancy Services</a:t>
            </a:r>
          </a:p>
          <a:p>
            <a:pPr algn="l">
              <a:buFont typeface="Arial" panose="020B0604020202020204" pitchFamily="34" charset="0"/>
              <a:buChar char="•"/>
            </a:pPr>
            <a:endParaRPr lang="en-US" sz="2000" dirty="0">
              <a:solidFill>
                <a:srgbClr val="374151"/>
              </a:solidFill>
              <a:latin typeface="Söhne"/>
            </a:endParaRPr>
          </a:p>
          <a:p>
            <a:pPr algn="l">
              <a:buFont typeface="Arial" panose="020B0604020202020204" pitchFamily="34" charset="0"/>
              <a:buChar char="•"/>
            </a:pPr>
            <a:endParaRPr lang="en-US" sz="2000" b="0" i="0" dirty="0">
              <a:solidFill>
                <a:srgbClr val="374151"/>
              </a:solidFill>
              <a:effectLst/>
              <a:latin typeface="Söhne"/>
            </a:endParaRPr>
          </a:p>
          <a:p>
            <a:pPr algn="l"/>
            <a:r>
              <a:rPr lang="en-US" sz="2000" b="0" i="0" dirty="0">
                <a:solidFill>
                  <a:srgbClr val="374151"/>
                </a:solidFill>
                <a:effectLst/>
                <a:latin typeface="Söhne"/>
              </a:rPr>
              <a:t>Explore how our solutions seamlessly integrate to provide unparalleled security coverage.</a:t>
            </a:r>
          </a:p>
          <a:p>
            <a:br>
              <a:rPr lang="en-US" sz="2000" dirty="0"/>
            </a:br>
            <a:endParaRPr lang="en-US" sz="2000" b="0" i="0" dirty="0">
              <a:solidFill>
                <a:srgbClr val="374151"/>
              </a:solidFill>
              <a:effectLst/>
              <a:latin typeface="Söhne"/>
            </a:endParaRPr>
          </a:p>
          <a:p>
            <a:pPr algn="l">
              <a:buFont typeface="Arial" panose="020B0604020202020204" pitchFamily="34" charset="0"/>
              <a:buChar char="•"/>
            </a:pPr>
            <a:endParaRPr lang="en-US" sz="2000" b="0" i="0" dirty="0">
              <a:solidFill>
                <a:srgbClr val="374151"/>
              </a:solidFill>
              <a:effectLst/>
              <a:latin typeface="Söhne"/>
            </a:endParaRPr>
          </a:p>
          <a:p>
            <a:pPr algn="l"/>
            <a:endParaRPr lang="en-US" b="0" i="0" dirty="0">
              <a:solidFill>
                <a:srgbClr val="374151"/>
              </a:solidFill>
              <a:effectLst/>
              <a:latin typeface="Söhne"/>
            </a:endParaRPr>
          </a:p>
        </p:txBody>
      </p:sp>
      <p:pic>
        <p:nvPicPr>
          <p:cNvPr id="7" name="Picture 6">
            <a:extLst>
              <a:ext uri="{FF2B5EF4-FFF2-40B4-BE49-F238E27FC236}">
                <a16:creationId xmlns:a16="http://schemas.microsoft.com/office/drawing/2014/main" id="{24DEDE5E-E1C1-4FED-B7BD-D4547D897DF9}"/>
              </a:ext>
            </a:extLst>
          </p:cNvPr>
          <p:cNvPicPr>
            <a:picLocks noChangeAspect="1"/>
          </p:cNvPicPr>
          <p:nvPr/>
        </p:nvPicPr>
        <p:blipFill>
          <a:blip r:embed="rId3"/>
          <a:stretch>
            <a:fillRect/>
          </a:stretch>
        </p:blipFill>
        <p:spPr>
          <a:xfrm>
            <a:off x="7852664" y="1454466"/>
            <a:ext cx="4339336" cy="2440877"/>
          </a:xfrm>
          <a:prstGeom prst="rect">
            <a:avLst/>
          </a:prstGeom>
          <a:ln>
            <a:noFill/>
          </a:ln>
          <a:effectLst>
            <a:softEdge rad="112500"/>
          </a:effectLst>
        </p:spPr>
      </p:pic>
      <p:pic>
        <p:nvPicPr>
          <p:cNvPr id="8" name="Picture 7">
            <a:extLst>
              <a:ext uri="{FF2B5EF4-FFF2-40B4-BE49-F238E27FC236}">
                <a16:creationId xmlns:a16="http://schemas.microsoft.com/office/drawing/2014/main" id="{3B63654C-7103-4DF5-AB7C-4944651FADC2}"/>
              </a:ext>
            </a:extLst>
          </p:cNvPr>
          <p:cNvPicPr>
            <a:picLocks noChangeAspect="1"/>
          </p:cNvPicPr>
          <p:nvPr/>
        </p:nvPicPr>
        <p:blipFill>
          <a:blip r:embed="rId4"/>
          <a:stretch>
            <a:fillRect/>
          </a:stretch>
        </p:blipFill>
        <p:spPr>
          <a:xfrm>
            <a:off x="10192398" y="4746823"/>
            <a:ext cx="1909996" cy="19099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97935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crush"/>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67DB0F-D5A8-47C6-8FB1-D48B8117CB2F}"/>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11B8FCCD-DF9E-45C1-853A-37879F547477}"/>
              </a:ext>
            </a:extLst>
          </p:cNvPr>
          <p:cNvSpPr>
            <a:spLocks noGrp="1"/>
          </p:cNvSpPr>
          <p:nvPr>
            <p:ph type="title"/>
          </p:nvPr>
        </p:nvSpPr>
        <p:spPr>
          <a:xfrm>
            <a:off x="769106" y="165231"/>
            <a:ext cx="11422894" cy="917460"/>
          </a:xfrm>
        </p:spPr>
        <p:txBody>
          <a:bodyPr/>
          <a:lstStyle/>
          <a:p>
            <a:r>
              <a:rPr lang="en-US" sz="4800" b="1" i="0" u="sng" dirty="0">
                <a:effectLst/>
                <a:latin typeface="Söhne"/>
              </a:rPr>
              <a:t>MARKET ANALYSIS</a:t>
            </a:r>
            <a:endParaRPr lang="en-US" sz="4800" u="sng" dirty="0"/>
          </a:p>
        </p:txBody>
      </p:sp>
      <p:sp>
        <p:nvSpPr>
          <p:cNvPr id="4" name="Text Placeholder 3">
            <a:extLst>
              <a:ext uri="{FF2B5EF4-FFF2-40B4-BE49-F238E27FC236}">
                <a16:creationId xmlns:a16="http://schemas.microsoft.com/office/drawing/2014/main" id="{F90EF397-FCA6-4B9F-8726-D4E99BA6B5F1}"/>
              </a:ext>
            </a:extLst>
          </p:cNvPr>
          <p:cNvSpPr>
            <a:spLocks noGrp="1"/>
          </p:cNvSpPr>
          <p:nvPr>
            <p:ph type="body" idx="4294967295"/>
          </p:nvPr>
        </p:nvSpPr>
        <p:spPr>
          <a:xfrm rot="8620551" flipV="1">
            <a:off x="8238074" y="5731724"/>
            <a:ext cx="3740614" cy="572121"/>
          </a:xfrm>
        </p:spPr>
        <p:txBody>
          <a:bodyPr>
            <a:normAutofit/>
          </a:bodyPr>
          <a:lstStyle/>
          <a:p>
            <a:pPr marL="0" indent="0">
              <a:buNone/>
            </a:pPr>
            <a:endParaRPr lang="en-US" sz="2400" b="0" i="0" dirty="0">
              <a:solidFill>
                <a:srgbClr val="374151"/>
              </a:solidFill>
              <a:effectLst/>
              <a:latin typeface="Söhne"/>
            </a:endParaRPr>
          </a:p>
          <a:p>
            <a:pPr marL="0" indent="0">
              <a:buNone/>
            </a:pPr>
            <a:endParaRPr lang="en-US" sz="2400" dirty="0"/>
          </a:p>
        </p:txBody>
      </p:sp>
      <p:pic>
        <p:nvPicPr>
          <p:cNvPr id="6" name="Picture 5">
            <a:extLst>
              <a:ext uri="{FF2B5EF4-FFF2-40B4-BE49-F238E27FC236}">
                <a16:creationId xmlns:a16="http://schemas.microsoft.com/office/drawing/2014/main" id="{EB3C922E-ACB6-40A4-8DDA-FBE89EC27A25}"/>
              </a:ext>
            </a:extLst>
          </p:cNvPr>
          <p:cNvPicPr>
            <a:picLocks noChangeAspect="1"/>
          </p:cNvPicPr>
          <p:nvPr/>
        </p:nvPicPr>
        <p:blipFill>
          <a:blip r:embed="rId3"/>
          <a:stretch>
            <a:fillRect/>
          </a:stretch>
        </p:blipFill>
        <p:spPr>
          <a:xfrm>
            <a:off x="6782822" y="4092098"/>
            <a:ext cx="5272084" cy="26372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9BD3B7A-9E51-4412-A5DF-C0839805FDDD}"/>
              </a:ext>
            </a:extLst>
          </p:cNvPr>
          <p:cNvPicPr>
            <a:picLocks noChangeAspect="1"/>
          </p:cNvPicPr>
          <p:nvPr/>
        </p:nvPicPr>
        <p:blipFill rotWithShape="1">
          <a:blip r:embed="rId4"/>
          <a:srcRect l="97" t="-183" r="-873" b="42"/>
          <a:stretch/>
        </p:blipFill>
        <p:spPr>
          <a:xfrm>
            <a:off x="9099631" y="779155"/>
            <a:ext cx="2589651" cy="14272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1">
            <a:extLst>
              <a:ext uri="{FF2B5EF4-FFF2-40B4-BE49-F238E27FC236}">
                <a16:creationId xmlns:a16="http://schemas.microsoft.com/office/drawing/2014/main" id="{BDBE6BCC-0E95-4E95-9B7F-298EE67CBBE7}"/>
              </a:ext>
            </a:extLst>
          </p:cNvPr>
          <p:cNvSpPr>
            <a:spLocks noChangeArrowheads="1"/>
          </p:cNvSpPr>
          <p:nvPr/>
        </p:nvSpPr>
        <p:spPr bwMode="auto">
          <a:xfrm>
            <a:off x="311285" y="779155"/>
            <a:ext cx="15837249" cy="6078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rgbClr val="000000"/>
                </a:solidFill>
                <a:effectLst/>
                <a:latin typeface="Söhne"/>
              </a:rPr>
              <a:t>Industry Overview:</a:t>
            </a:r>
            <a:endParaRPr kumimoji="0" lang="en-US" altLang="en-US" sz="1400" b="0" i="0" u="none" strike="noStrike" cap="none" normalizeH="0" baseline="0" dirty="0">
              <a:ln>
                <a:noFill/>
              </a:ln>
              <a:solidFill>
                <a:srgbClr val="000000"/>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Growing security concerns drive steady growth in the surveillance industry.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Advancements like AI redefine surveillance with intelligent solutions.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rgbClr val="000000"/>
                </a:solidFill>
                <a:effectLst/>
                <a:latin typeface="Söhne"/>
              </a:rPr>
              <a:t>Competitive Edge:</a:t>
            </a:r>
            <a:endParaRPr kumimoji="0" lang="en-US" altLang="en-US" sz="1400" b="0" i="0" u="none" strike="noStrike" cap="none" normalizeH="0" baseline="0" dirty="0">
              <a:ln>
                <a:noFill/>
              </a:ln>
              <a:solidFill>
                <a:srgbClr val="000000"/>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Alpha CCTV excels with expertise, premium products, and innovative solutions.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Targets businesses and individuals for a broad market reach.</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1" i="0" u="none" strike="noStrike" cap="none" normalizeH="0" baseline="0" dirty="0">
                <a:ln>
                  <a:noFill/>
                </a:ln>
                <a:solidFill>
                  <a:srgbClr val="000000"/>
                </a:solidFill>
                <a:effectLst/>
                <a:latin typeface="Söhne"/>
              </a:rPr>
              <a:t>Tech Trends:</a:t>
            </a:r>
            <a:endParaRPr kumimoji="0" lang="en-US" altLang="en-US" sz="1400" b="0" i="0" u="none" strike="noStrike" cap="none" normalizeH="0" baseline="0" dirty="0">
              <a:ln>
                <a:noFill/>
              </a:ln>
              <a:solidFill>
                <a:srgbClr val="000000"/>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Demand rises for smart surveillance and real-time remote monitoring.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AI integration reshapes traditional surveillance approaches.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1" i="0" u="none" strike="noStrike" cap="none" normalizeH="0" baseline="0" dirty="0">
                <a:ln>
                  <a:noFill/>
                </a:ln>
                <a:solidFill>
                  <a:srgbClr val="000000"/>
                </a:solidFill>
                <a:effectLst/>
                <a:latin typeface="Söhne"/>
              </a:rPr>
              <a:t>Customer Focus:</a:t>
            </a:r>
            <a:endParaRPr kumimoji="0" lang="en-US" altLang="en-US" sz="1400" b="0" i="0" u="none" strike="noStrike" cap="none" normalizeH="0" baseline="0" dirty="0">
              <a:ln>
                <a:noFill/>
              </a:ln>
              <a:solidFill>
                <a:srgbClr val="000000"/>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Customers seek expert guidance, training, and tailored security solutions.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Accessibility and comprehensive support enhance the customer experience.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400" b="1" i="0" u="none" strike="noStrike" cap="none" normalizeH="0" baseline="0" dirty="0">
                <a:ln>
                  <a:noFill/>
                </a:ln>
                <a:solidFill>
                  <a:srgbClr val="000000"/>
                </a:solidFill>
                <a:effectLst/>
                <a:latin typeface="Söhne"/>
              </a:rPr>
              <a:t>Regulatory Compliance:</a:t>
            </a:r>
            <a:endParaRPr kumimoji="0" lang="en-US" altLang="en-US" sz="1400" b="0" i="0" u="none" strike="noStrike" cap="none" normalizeH="0" baseline="0" dirty="0">
              <a:ln>
                <a:noFill/>
              </a:ln>
              <a:solidFill>
                <a:srgbClr val="000000"/>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Adherence to privacy regulations ensures legal and ethical practices.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Alpha CCTV aligns solutions with industry standards.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400" b="1" i="0" u="none" strike="noStrike" cap="none" normalizeH="0" baseline="0" dirty="0">
                <a:ln>
                  <a:noFill/>
                </a:ln>
                <a:solidFill>
                  <a:srgbClr val="000000"/>
                </a:solidFill>
                <a:effectLst/>
                <a:latin typeface="Söhne"/>
              </a:rPr>
              <a:t>Opportunities/Challenges:</a:t>
            </a:r>
            <a:endParaRPr kumimoji="0" lang="en-US" altLang="en-US" sz="1400" b="0" i="0" u="none" strike="noStrike" cap="none" normalizeH="0" baseline="0" dirty="0">
              <a:ln>
                <a:noFill/>
              </a:ln>
              <a:solidFill>
                <a:srgbClr val="000000"/>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Opportunities in rising security awareness and tech adoption.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Challenges include rapid tech evolution and changing preferences.</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400" b="1" i="0" u="none" strike="noStrike" cap="none" normalizeH="0" baseline="0" dirty="0">
                <a:ln>
                  <a:noFill/>
                </a:ln>
                <a:solidFill>
                  <a:srgbClr val="000000"/>
                </a:solidFill>
                <a:effectLst/>
                <a:latin typeface="Söhne"/>
              </a:rPr>
              <a:t>Strategic Marketing:</a:t>
            </a:r>
            <a:endParaRPr kumimoji="0" lang="en-US" altLang="en-US" sz="1400" b="0" i="0" u="none" strike="noStrike" cap="none" normalizeH="0" baseline="0" dirty="0">
              <a:ln>
                <a:noFill/>
              </a:ln>
              <a:solidFill>
                <a:srgbClr val="000000"/>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Strategic marketing emphasizes expertise, quality, and affordability.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Geographical expansion aligns with growing security needs.</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400" b="1" i="0" u="none" strike="noStrike" cap="none" normalizeH="0" baseline="0" dirty="0">
                <a:ln>
                  <a:noFill/>
                </a:ln>
                <a:solidFill>
                  <a:srgbClr val="000000"/>
                </a:solidFill>
                <a:effectLst/>
                <a:latin typeface="Söhne"/>
              </a:rPr>
              <a:t>Future Outlook:</a:t>
            </a:r>
            <a:endParaRPr kumimoji="0" lang="en-US" altLang="en-US" sz="1400" b="0" i="0" u="none" strike="noStrike" cap="none" normalizeH="0" baseline="0" dirty="0">
              <a:ln>
                <a:noFill/>
              </a:ln>
              <a:solidFill>
                <a:srgbClr val="000000"/>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Continued market evolution towards intelligent, user-friendly solutions.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00000"/>
                </a:solidFill>
                <a:effectLst/>
                <a:latin typeface="Söhne"/>
              </a:rPr>
              <a:t>Alpha CCTV's innovation aligns with future industry trends.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0" i="0" u="none" strike="noStrike" cap="none" normalizeH="0" baseline="0" dirty="0">
                <a:ln>
                  <a:noFill/>
                </a:ln>
                <a:solidFill>
                  <a:srgbClr val="000000"/>
                </a:solidFill>
                <a:effectLst/>
                <a:latin typeface="Söhne"/>
              </a:rPr>
            </a:b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4250796-C57A-49DA-8315-3845AF5F2874}"/>
              </a:ext>
            </a:extLst>
          </p:cNvPr>
          <p:cNvPicPr>
            <a:picLocks noChangeAspect="1"/>
          </p:cNvPicPr>
          <p:nvPr/>
        </p:nvPicPr>
        <p:blipFill>
          <a:blip r:embed="rId5"/>
          <a:stretch>
            <a:fillRect/>
          </a:stretch>
        </p:blipFill>
        <p:spPr>
          <a:xfrm>
            <a:off x="10812007" y="4167424"/>
            <a:ext cx="1149835" cy="24189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0177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3000">
        <p15:prstTrans prst="curtains"/>
      </p:transition>
    </mc:Choice>
    <mc:Fallback xmlns="">
      <p:transition advClick="0" advTm="3000"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8"/>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5B15994-C9AE-4DDC-B3A2-C03B3EE5534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E3DD5FB-D264-4614-ABED-B2F6D3E303C6}"/>
              </a:ext>
            </a:extLst>
          </p:cNvPr>
          <p:cNvSpPr>
            <a:spLocks noGrp="1"/>
          </p:cNvSpPr>
          <p:nvPr>
            <p:ph type="title"/>
          </p:nvPr>
        </p:nvSpPr>
        <p:spPr>
          <a:xfrm>
            <a:off x="408374" y="186612"/>
            <a:ext cx="11156564" cy="830425"/>
          </a:xfrm>
        </p:spPr>
        <p:txBody>
          <a:bodyPr/>
          <a:lstStyle/>
          <a:p>
            <a:r>
              <a:rPr lang="en-US" b="1" u="sng" dirty="0">
                <a:latin typeface="Söhne"/>
              </a:rPr>
              <a:t>COMPETATIVE</a:t>
            </a:r>
            <a:r>
              <a:rPr lang="en-US" b="1" i="0" u="sng" dirty="0">
                <a:effectLst/>
                <a:latin typeface="Söhne"/>
              </a:rPr>
              <a:t>  LANDSCAPE</a:t>
            </a:r>
            <a:endParaRPr lang="en-US" u="sng" dirty="0"/>
          </a:p>
        </p:txBody>
      </p:sp>
      <p:sp>
        <p:nvSpPr>
          <p:cNvPr id="4" name="Text Placeholder 3">
            <a:extLst>
              <a:ext uri="{FF2B5EF4-FFF2-40B4-BE49-F238E27FC236}">
                <a16:creationId xmlns:a16="http://schemas.microsoft.com/office/drawing/2014/main" id="{0685DFD0-F868-406D-BD6F-3D63018D0055}"/>
              </a:ext>
            </a:extLst>
          </p:cNvPr>
          <p:cNvSpPr>
            <a:spLocks noGrp="1"/>
          </p:cNvSpPr>
          <p:nvPr>
            <p:ph type="body" idx="4294967295"/>
          </p:nvPr>
        </p:nvSpPr>
        <p:spPr>
          <a:xfrm>
            <a:off x="130629" y="1147666"/>
            <a:ext cx="10412964" cy="4805265"/>
          </a:xfrm>
        </p:spPr>
        <p:txBody>
          <a:bodyPr>
            <a:normAutofit/>
          </a:bodyPr>
          <a:lstStyle/>
          <a:p>
            <a:pPr algn="l"/>
            <a:r>
              <a:rPr lang="en-US" b="0" i="1" dirty="0">
                <a:solidFill>
                  <a:srgbClr val="374151"/>
                </a:solidFill>
                <a:effectLst/>
                <a:latin typeface="Söhne"/>
              </a:rPr>
              <a:t>Competitor Analysis:</a:t>
            </a:r>
            <a:r>
              <a:rPr lang="en-US" b="0" i="0" dirty="0">
                <a:solidFill>
                  <a:srgbClr val="374151"/>
                </a:solidFill>
                <a:effectLst/>
                <a:latin typeface="Söhne"/>
              </a:rPr>
              <a:t> Alpha CCTV Consultants distinguishes itself through:</a:t>
            </a:r>
          </a:p>
          <a:p>
            <a:pPr algn="l">
              <a:buFont typeface="Arial" panose="020B0604020202020204" pitchFamily="34" charset="0"/>
              <a:buChar char="•"/>
            </a:pPr>
            <a:r>
              <a:rPr lang="en-US" b="0" i="0" dirty="0">
                <a:solidFill>
                  <a:srgbClr val="374151"/>
                </a:solidFill>
                <a:effectLst/>
                <a:latin typeface="Söhne"/>
              </a:rPr>
              <a:t>Proven Expertise</a:t>
            </a:r>
          </a:p>
          <a:p>
            <a:pPr algn="l">
              <a:buFont typeface="Arial" panose="020B0604020202020204" pitchFamily="34" charset="0"/>
              <a:buChar char="•"/>
            </a:pPr>
            <a:r>
              <a:rPr lang="en-US" b="0" i="0" dirty="0">
                <a:solidFill>
                  <a:srgbClr val="374151"/>
                </a:solidFill>
                <a:effectLst/>
                <a:latin typeface="Söhne"/>
              </a:rPr>
              <a:t>Technological Innovation</a:t>
            </a:r>
          </a:p>
          <a:p>
            <a:pPr algn="l">
              <a:buFont typeface="Arial" panose="020B0604020202020204" pitchFamily="34" charset="0"/>
              <a:buChar char="•"/>
            </a:pPr>
            <a:r>
              <a:rPr lang="en-US" b="0" i="0" dirty="0">
                <a:solidFill>
                  <a:srgbClr val="374151"/>
                </a:solidFill>
                <a:effectLst/>
                <a:latin typeface="Söhne"/>
              </a:rPr>
              <a:t>Client-Centric Approach Discover why we are the preferred choice for businesses seeking robust security solutions.</a:t>
            </a:r>
          </a:p>
          <a:p>
            <a:endParaRPr lang="en-US" dirty="0"/>
          </a:p>
        </p:txBody>
      </p:sp>
      <p:pic>
        <p:nvPicPr>
          <p:cNvPr id="3" name="Picture 2">
            <a:extLst>
              <a:ext uri="{FF2B5EF4-FFF2-40B4-BE49-F238E27FC236}">
                <a16:creationId xmlns:a16="http://schemas.microsoft.com/office/drawing/2014/main" id="{70E5C126-D484-4579-9CB0-078C47126920}"/>
              </a:ext>
            </a:extLst>
          </p:cNvPr>
          <p:cNvPicPr>
            <a:picLocks noChangeAspect="1"/>
          </p:cNvPicPr>
          <p:nvPr/>
        </p:nvPicPr>
        <p:blipFill>
          <a:blip r:embed="rId4"/>
          <a:stretch>
            <a:fillRect/>
          </a:stretch>
        </p:blipFill>
        <p:spPr>
          <a:xfrm>
            <a:off x="3234608" y="3406084"/>
            <a:ext cx="6963751" cy="3363290"/>
          </a:xfrm>
          <a:prstGeom prst="rect">
            <a:avLst/>
          </a:prstGeom>
          <a:ln w="88900" cap="sq" cmpd="thickThin">
            <a:solidFill>
              <a:srgbClr val="000000"/>
            </a:solidFill>
            <a:prstDash val="solid"/>
            <a:miter lim="800000"/>
          </a:ln>
          <a:effectLst>
            <a:innerShdw blurRad="76200">
              <a:srgbClr val="000000"/>
            </a:innerShdw>
          </a:effectLst>
        </p:spPr>
      </p:pic>
      <p:pic>
        <p:nvPicPr>
          <p:cNvPr id="18" name="Picture 17">
            <a:extLst>
              <a:ext uri="{FF2B5EF4-FFF2-40B4-BE49-F238E27FC236}">
                <a16:creationId xmlns:a16="http://schemas.microsoft.com/office/drawing/2014/main" id="{53E01853-1E29-4FE2-A9E1-A0901AAFA6CD}"/>
              </a:ext>
            </a:extLst>
          </p:cNvPr>
          <p:cNvPicPr>
            <a:picLocks noChangeAspect="1"/>
          </p:cNvPicPr>
          <p:nvPr/>
        </p:nvPicPr>
        <p:blipFill>
          <a:blip r:embed="rId5"/>
          <a:stretch>
            <a:fillRect/>
          </a:stretch>
        </p:blipFill>
        <p:spPr>
          <a:xfrm>
            <a:off x="9930687" y="60647"/>
            <a:ext cx="2186668" cy="1613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1578F2A5-9BF4-446F-AB60-19099171348B}"/>
              </a:ext>
            </a:extLst>
          </p:cNvPr>
          <p:cNvPicPr>
            <a:picLocks noChangeAspect="1"/>
          </p:cNvPicPr>
          <p:nvPr/>
        </p:nvPicPr>
        <p:blipFill>
          <a:blip r:embed="rId6"/>
          <a:stretch>
            <a:fillRect/>
          </a:stretch>
        </p:blipFill>
        <p:spPr>
          <a:xfrm>
            <a:off x="8100212" y="6327977"/>
            <a:ext cx="2098147" cy="4413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82127110"/>
      </p:ext>
    </p:extLst>
  </p:cSld>
  <p:clrMapOvr>
    <a:masterClrMapping/>
  </p:clrMapOvr>
  <mc:AlternateContent xmlns:mc="http://schemas.openxmlformats.org/markup-compatibility/2006" xmlns:p14="http://schemas.microsoft.com/office/powerpoint/2010/main">
    <mc:Choice Requires="p14">
      <p:transition spd="slow" p14:dur="3000" advClick="0" advTm="3000">
        <p14:doors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D26EEE-A56C-4A28-AF1C-F44BC8DD5358}"/>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04DFB7FE-FB7D-4AD5-B72B-C113E61331D7}"/>
              </a:ext>
            </a:extLst>
          </p:cNvPr>
          <p:cNvSpPr>
            <a:spLocks noGrp="1"/>
          </p:cNvSpPr>
          <p:nvPr>
            <p:ph type="title"/>
          </p:nvPr>
        </p:nvSpPr>
        <p:spPr>
          <a:xfrm>
            <a:off x="549514" y="0"/>
            <a:ext cx="10748191" cy="1118587"/>
          </a:xfrm>
        </p:spPr>
        <p:txBody>
          <a:bodyPr/>
          <a:lstStyle/>
          <a:p>
            <a:r>
              <a:rPr lang="en-US" sz="4400" b="1" u="sng" dirty="0">
                <a:latin typeface="Söhne"/>
              </a:rPr>
              <a:t>TARGET AUDIENCE</a:t>
            </a:r>
            <a:endParaRPr lang="en-US" sz="4400" u="sng" dirty="0"/>
          </a:p>
        </p:txBody>
      </p:sp>
      <p:sp>
        <p:nvSpPr>
          <p:cNvPr id="8" name="Rectangle 4">
            <a:extLst>
              <a:ext uri="{FF2B5EF4-FFF2-40B4-BE49-F238E27FC236}">
                <a16:creationId xmlns:a16="http://schemas.microsoft.com/office/drawing/2014/main" id="{08E01B28-4620-46A3-A539-31425F4F2EDE}"/>
              </a:ext>
            </a:extLst>
          </p:cNvPr>
          <p:cNvSpPr>
            <a:spLocks noChangeArrowheads="1"/>
          </p:cNvSpPr>
          <p:nvPr/>
        </p:nvSpPr>
        <p:spPr bwMode="auto">
          <a:xfrm>
            <a:off x="213049" y="1305946"/>
            <a:ext cx="11765902" cy="356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0" rIns="0" bIns="4761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374151"/>
                </a:solidFill>
                <a:effectLst/>
                <a:latin typeface="Söhne"/>
              </a:rPr>
              <a:t>Customer Profiles:</a:t>
            </a:r>
            <a:r>
              <a:rPr kumimoji="0" lang="en-US" altLang="en-US" sz="2000" b="0" i="0" u="none" strike="noStrike" cap="none" normalizeH="0" baseline="0" dirty="0">
                <a:ln>
                  <a:noFill/>
                </a:ln>
                <a:solidFill>
                  <a:srgbClr val="374151"/>
                </a:solidFill>
                <a:effectLst/>
                <a:latin typeface="Söhne"/>
              </a:rPr>
              <a:t> Our solutions cater to a diverse clientele, including: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Corporate Enterprises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Educational Institutions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Government Organizations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74151"/>
                </a:solidFill>
                <a:effectLst/>
                <a:latin typeface="Söhne"/>
              </a:rPr>
              <a:t>Small and Medium Businesses Explore how Alpha CCTV Consultants tailors solutions to meet the unique needs of each sector.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11A2F927-CECE-4E80-AC8F-CCDD8A9F708E}"/>
              </a:ext>
            </a:extLst>
          </p:cNvPr>
          <p:cNvPicPr>
            <a:picLocks noChangeAspect="1"/>
          </p:cNvPicPr>
          <p:nvPr/>
        </p:nvPicPr>
        <p:blipFill>
          <a:blip r:embed="rId3"/>
          <a:stretch>
            <a:fillRect/>
          </a:stretch>
        </p:blipFill>
        <p:spPr>
          <a:xfrm>
            <a:off x="8915581" y="462072"/>
            <a:ext cx="3173638" cy="21157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AE5664F3-6CC6-479E-A7F9-2836F5919533}"/>
              </a:ext>
            </a:extLst>
          </p:cNvPr>
          <p:cNvPicPr>
            <a:picLocks noChangeAspect="1"/>
          </p:cNvPicPr>
          <p:nvPr/>
        </p:nvPicPr>
        <p:blipFill>
          <a:blip r:embed="rId4"/>
          <a:stretch>
            <a:fillRect/>
          </a:stretch>
        </p:blipFill>
        <p:spPr>
          <a:xfrm>
            <a:off x="2357594" y="4577890"/>
            <a:ext cx="4167264" cy="207858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9657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3000">
        <p15:prstTrans prst="prestige"/>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65DAE-FEAB-4D0B-819D-8AF21A1C21BD}"/>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1CEF9F38-E6DA-45ED-95E6-1B31D44EB9F0}"/>
              </a:ext>
            </a:extLst>
          </p:cNvPr>
          <p:cNvSpPr>
            <a:spLocks noGrp="1"/>
          </p:cNvSpPr>
          <p:nvPr>
            <p:ph type="title"/>
          </p:nvPr>
        </p:nvSpPr>
        <p:spPr>
          <a:xfrm>
            <a:off x="195310" y="68095"/>
            <a:ext cx="11369628" cy="969632"/>
          </a:xfrm>
        </p:spPr>
        <p:txBody>
          <a:bodyPr/>
          <a:lstStyle/>
          <a:p>
            <a:r>
              <a:rPr lang="en-US" b="1" i="0" u="sng" dirty="0">
                <a:effectLst/>
                <a:latin typeface="Söhne"/>
              </a:rPr>
              <a:t>UNIQUE VALUE PROPOSITION</a:t>
            </a:r>
            <a:endParaRPr lang="en-US" u="sng" dirty="0"/>
          </a:p>
        </p:txBody>
      </p:sp>
      <p:sp>
        <p:nvSpPr>
          <p:cNvPr id="4" name="Text Placeholder 3">
            <a:extLst>
              <a:ext uri="{FF2B5EF4-FFF2-40B4-BE49-F238E27FC236}">
                <a16:creationId xmlns:a16="http://schemas.microsoft.com/office/drawing/2014/main" id="{8BD842A8-54FF-4C64-9046-E6E539CC3FAB}"/>
              </a:ext>
            </a:extLst>
          </p:cNvPr>
          <p:cNvSpPr>
            <a:spLocks noGrp="1"/>
          </p:cNvSpPr>
          <p:nvPr>
            <p:ph type="body" idx="4294967295"/>
          </p:nvPr>
        </p:nvSpPr>
        <p:spPr>
          <a:xfrm>
            <a:off x="176016" y="1218736"/>
            <a:ext cx="10449025" cy="5038928"/>
          </a:xfrm>
        </p:spPr>
        <p:txBody>
          <a:bodyPr>
            <a:normAutofit/>
          </a:bodyPr>
          <a:lstStyle/>
          <a:p>
            <a:pPr algn="l"/>
            <a:endParaRPr lang="en-US" sz="900" b="0" i="0" dirty="0">
              <a:solidFill>
                <a:srgbClr val="374151"/>
              </a:solidFill>
              <a:effectLst/>
              <a:latin typeface="Söhne"/>
            </a:endParaRPr>
          </a:p>
          <a:p>
            <a:pPr algn="l">
              <a:buFont typeface="Arial" panose="020B0604020202020204" pitchFamily="34" charset="0"/>
              <a:buChar char="•"/>
            </a:pPr>
            <a:r>
              <a:rPr lang="en-US" sz="1500" b="0" i="0" dirty="0">
                <a:solidFill>
                  <a:srgbClr val="374151"/>
                </a:solidFill>
                <a:effectLst/>
                <a:latin typeface="Söhne"/>
              </a:rPr>
              <a:t>Customized Solutions</a:t>
            </a:r>
          </a:p>
          <a:p>
            <a:pPr algn="l">
              <a:buFont typeface="Arial" panose="020B0604020202020204" pitchFamily="34" charset="0"/>
              <a:buChar char="•"/>
            </a:pPr>
            <a:r>
              <a:rPr lang="en-US" sz="1500" b="0" i="0" dirty="0">
                <a:solidFill>
                  <a:srgbClr val="374151"/>
                </a:solidFill>
                <a:effectLst/>
                <a:latin typeface="Söhne"/>
              </a:rPr>
              <a:t>24/7 Support and Maintenance</a:t>
            </a:r>
          </a:p>
          <a:p>
            <a:pPr algn="l">
              <a:buFont typeface="Arial" panose="020B0604020202020204" pitchFamily="34" charset="0"/>
              <a:buChar char="•"/>
            </a:pPr>
            <a:r>
              <a:rPr lang="en-US" sz="1500" b="0" i="0" dirty="0">
                <a:solidFill>
                  <a:srgbClr val="374151"/>
                </a:solidFill>
                <a:effectLst/>
                <a:latin typeface="Söhne"/>
              </a:rPr>
              <a:t>Future-Ready Technology Experience the Alpha Advantage – Your Trusted Security Partner.</a:t>
            </a:r>
          </a:p>
          <a:p>
            <a:pPr marL="0" indent="0">
              <a:buNone/>
            </a:pPr>
            <a:br>
              <a:rPr lang="en-US" sz="1500" dirty="0"/>
            </a:br>
            <a:endParaRPr lang="en-US" sz="1500" dirty="0"/>
          </a:p>
        </p:txBody>
      </p:sp>
      <p:pic>
        <p:nvPicPr>
          <p:cNvPr id="3" name="Picture 2">
            <a:extLst>
              <a:ext uri="{FF2B5EF4-FFF2-40B4-BE49-F238E27FC236}">
                <a16:creationId xmlns:a16="http://schemas.microsoft.com/office/drawing/2014/main" id="{ABD252BD-B50B-4ADE-B7B7-0C9B566159DC}"/>
              </a:ext>
            </a:extLst>
          </p:cNvPr>
          <p:cNvPicPr>
            <a:picLocks noChangeAspect="1"/>
          </p:cNvPicPr>
          <p:nvPr/>
        </p:nvPicPr>
        <p:blipFill>
          <a:blip r:embed="rId3"/>
          <a:stretch>
            <a:fillRect/>
          </a:stretch>
        </p:blipFill>
        <p:spPr>
          <a:xfrm>
            <a:off x="9493070" y="86814"/>
            <a:ext cx="2578832" cy="27312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2">
            <a:extLst>
              <a:ext uri="{FF2B5EF4-FFF2-40B4-BE49-F238E27FC236}">
                <a16:creationId xmlns:a16="http://schemas.microsoft.com/office/drawing/2014/main" id="{068BE393-D8D4-4CF6-8BEE-B38F188A1F23}"/>
              </a:ext>
            </a:extLst>
          </p:cNvPr>
          <p:cNvSpPr>
            <a:spLocks noChangeArrowheads="1"/>
          </p:cNvSpPr>
          <p:nvPr/>
        </p:nvSpPr>
        <p:spPr bwMode="auto">
          <a:xfrm>
            <a:off x="160234" y="2818059"/>
            <a:ext cx="10597962" cy="3293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öhne"/>
              </a:rPr>
              <a:t>  </a:t>
            </a:r>
            <a:r>
              <a:rPr kumimoji="0" lang="en-US" altLang="en-US" sz="1400" b="0" i="0" u="none" strike="noStrike" cap="none" normalizeH="0" baseline="0" dirty="0">
                <a:ln>
                  <a:noFill/>
                </a:ln>
                <a:solidFill>
                  <a:schemeClr val="tx1"/>
                </a:solidFill>
                <a:effectLst/>
                <a:latin typeface="Söhne"/>
              </a:rPr>
              <a:t>      </a:t>
            </a: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2"/>
                </a:solidFill>
                <a:effectLst/>
                <a:latin typeface="Söhne"/>
              </a:rPr>
              <a:t>Key Features: Smart Surveillance: Our CCTV systems go beyond mere monitoring. We integrate advanced analytics and artificial intelligence to deliver intelligent, proactive security solutions. High-Definition Clarity: Experience security in unprecedented detail. Our high-definition cameras ensure crystal-clear imaging, allowing you to see every detail with utmost precision. Seamless Integration: Our CCTV solutions seamlessly integrate with your existing security infrastructure, providing a comprehensive and unified security ecosystem for your property. Remote Accessibility: Stay connected and in control from anywhere in the world. Monitor your premises in real-time through user-friendly mobile applications, ensuring you are always in the loop. Customized Solutions: We understand that every property is unique. Our experts work closely with you to design customized CCTV solutions tailored to your specific needs, ensuring optimal coverage and protection. Reliability and Durability: Trust in systems built for resilience. Our CCTV solutions are designed to withstand diverse environmental conditions, providing round-the-clock surveillance you can depend on. Responsive Support: Our commitment doesn't end with installation. Enjoy peace of mind with our responsive customer support, ensuring your security system operates at its best, always. Choose us for a CCTV experience that transcends traditional surveillance. Elevate your security posture and embrace a new era of protection with our advanced CCTV solutions.</a:t>
            </a:r>
            <a:endParaRPr kumimoji="0" lang="en-US" altLang="en-US" sz="3200" b="0" i="0" u="none" strike="noStrike" cap="none" normalizeH="0" baseline="0" dirty="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2381778676"/>
      </p:ext>
    </p:extLst>
  </p:cSld>
  <p:clrMapOvr>
    <a:masterClrMapping/>
  </p:clrMapOvr>
  <mc:AlternateContent xmlns:mc="http://schemas.openxmlformats.org/markup-compatibility/2006" xmlns:p14="http://schemas.microsoft.com/office/powerpoint/2010/main">
    <mc:Choice Requires="p14">
      <p:transition spd="slow" p14:dur="3000" advClick="0" advTm="3000">
        <p14:gallery dir="l"/>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8D3F56-B545-486E-A9DA-99C2DB63A48A}"/>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B954F1B6-5563-42DE-AE27-9A08447DEC3D}"/>
              </a:ext>
            </a:extLst>
          </p:cNvPr>
          <p:cNvSpPr>
            <a:spLocks noGrp="1"/>
          </p:cNvSpPr>
          <p:nvPr>
            <p:ph type="title"/>
          </p:nvPr>
        </p:nvSpPr>
        <p:spPr>
          <a:xfrm>
            <a:off x="266328" y="1625920"/>
            <a:ext cx="11298607" cy="890954"/>
          </a:xfrm>
        </p:spPr>
        <p:txBody>
          <a:bodyPr/>
          <a:lstStyle/>
          <a:p>
            <a:r>
              <a:rPr lang="en-US" b="1" i="0" u="sng" dirty="0">
                <a:effectLst/>
                <a:latin typeface="Söhne"/>
              </a:rPr>
              <a:t>FINANCIAL OVERVIEW</a:t>
            </a:r>
            <a:endParaRPr lang="en-US" u="sng" dirty="0"/>
          </a:p>
        </p:txBody>
      </p:sp>
      <p:sp>
        <p:nvSpPr>
          <p:cNvPr id="4" name="Text Placeholder 3">
            <a:extLst>
              <a:ext uri="{FF2B5EF4-FFF2-40B4-BE49-F238E27FC236}">
                <a16:creationId xmlns:a16="http://schemas.microsoft.com/office/drawing/2014/main" id="{AE57188D-4189-4209-A5D7-AA66A1B531E6}"/>
              </a:ext>
            </a:extLst>
          </p:cNvPr>
          <p:cNvSpPr>
            <a:spLocks noGrp="1"/>
          </p:cNvSpPr>
          <p:nvPr>
            <p:ph type="body" idx="4294967295"/>
          </p:nvPr>
        </p:nvSpPr>
        <p:spPr>
          <a:xfrm>
            <a:off x="484056" y="4544007"/>
            <a:ext cx="11478973" cy="1810139"/>
          </a:xfrm>
        </p:spPr>
        <p:txBody>
          <a:bodyPr>
            <a:noAutofit/>
          </a:bodyPr>
          <a:lstStyle/>
          <a:p>
            <a:pPr algn="l"/>
            <a:r>
              <a:rPr lang="en-US" sz="1800" b="0" i="1" dirty="0">
                <a:solidFill>
                  <a:srgbClr val="374151"/>
                </a:solidFill>
                <a:effectLst/>
                <a:latin typeface="Söhne"/>
              </a:rPr>
              <a:t>Financial Highlights:</a:t>
            </a:r>
            <a:r>
              <a:rPr lang="en-US" sz="1800" b="0" i="0" dirty="0">
                <a:solidFill>
                  <a:srgbClr val="374151"/>
                </a:solidFill>
                <a:effectLst/>
                <a:latin typeface="Söhne"/>
              </a:rPr>
              <a:t> Over the years, Alpha CCTV Consultants has demonstrated:</a:t>
            </a:r>
          </a:p>
          <a:p>
            <a:pPr algn="l">
              <a:buFont typeface="Arial" panose="020B0604020202020204" pitchFamily="34" charset="0"/>
              <a:buChar char="•"/>
            </a:pPr>
            <a:r>
              <a:rPr lang="en-US" sz="1800" b="0" i="0" dirty="0">
                <a:solidFill>
                  <a:srgbClr val="374151"/>
                </a:solidFill>
                <a:effectLst/>
                <a:latin typeface="Söhne"/>
              </a:rPr>
              <a:t>Steady Revenue Growth</a:t>
            </a:r>
          </a:p>
          <a:p>
            <a:pPr algn="l">
              <a:buFont typeface="Arial" panose="020B0604020202020204" pitchFamily="34" charset="0"/>
              <a:buChar char="•"/>
            </a:pPr>
            <a:r>
              <a:rPr lang="en-US" sz="1800" b="0" i="0" dirty="0">
                <a:solidFill>
                  <a:srgbClr val="374151"/>
                </a:solidFill>
                <a:effectLst/>
                <a:latin typeface="Söhne"/>
              </a:rPr>
              <a:t>Financial Stability</a:t>
            </a:r>
          </a:p>
          <a:p>
            <a:pPr algn="l">
              <a:buFont typeface="Arial" panose="020B0604020202020204" pitchFamily="34" charset="0"/>
              <a:buChar char="•"/>
            </a:pPr>
            <a:r>
              <a:rPr lang="en-US" sz="1800" b="0" i="0" dirty="0">
                <a:solidFill>
                  <a:srgbClr val="374151"/>
                </a:solidFill>
                <a:effectLst/>
                <a:latin typeface="Söhne"/>
              </a:rPr>
              <a:t>Strategic Investment in Technological Infrastructure</a:t>
            </a:r>
          </a:p>
          <a:p>
            <a:pPr algn="l"/>
            <a:r>
              <a:rPr lang="en-US" sz="1800" b="0" i="0" dirty="0">
                <a:solidFill>
                  <a:srgbClr val="374151"/>
                </a:solidFill>
                <a:effectLst/>
                <a:latin typeface="Söhne"/>
              </a:rPr>
              <a:t>Our financial strength ensures continuity and reliability for our clients.</a:t>
            </a:r>
          </a:p>
        </p:txBody>
      </p:sp>
      <p:pic>
        <p:nvPicPr>
          <p:cNvPr id="3" name="Picture 2">
            <a:extLst>
              <a:ext uri="{FF2B5EF4-FFF2-40B4-BE49-F238E27FC236}">
                <a16:creationId xmlns:a16="http://schemas.microsoft.com/office/drawing/2014/main" id="{6F78CB90-966B-4ED2-8436-4047CD11D535}"/>
              </a:ext>
            </a:extLst>
          </p:cNvPr>
          <p:cNvPicPr>
            <a:picLocks noChangeAspect="1"/>
          </p:cNvPicPr>
          <p:nvPr/>
        </p:nvPicPr>
        <p:blipFill>
          <a:blip r:embed="rId3"/>
          <a:stretch>
            <a:fillRect/>
          </a:stretch>
        </p:blipFill>
        <p:spPr>
          <a:xfrm>
            <a:off x="5760097" y="223935"/>
            <a:ext cx="6091035" cy="375090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25395934"/>
      </p:ext>
    </p:extLst>
  </p:cSld>
  <p:clrMapOvr>
    <a:masterClrMapping/>
  </p:clrMapOvr>
  <mc:AlternateContent xmlns:mc="http://schemas.openxmlformats.org/markup-compatibility/2006" xmlns:p14="http://schemas.microsoft.com/office/powerpoint/2010/main">
    <mc:Choice Requires="p14">
      <p:transition spd="slow" p14:dur="3000" advClick="0" advTm="3000">
        <p14:flip dir="r"/>
      </p:transition>
    </mc:Choice>
    <mc:Fallback xmlns="">
      <p:transition spd="slow" advClick="0" advTm="3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ustom 1">
      <a:dk1>
        <a:srgbClr val="969696"/>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7F7F7F"/>
      </a:accent6>
      <a:hlink>
        <a:srgbClr val="A5A5A5"/>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766</TotalTime>
  <Words>1476</Words>
  <Application>Microsoft Office PowerPoint</Application>
  <PresentationFormat>Widescreen</PresentationFormat>
  <Paragraphs>180</Paragraphs>
  <Slides>16</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Algerian</vt:lpstr>
      <vt:lpstr>Arial</vt:lpstr>
      <vt:lpstr>Bahnschrift Light SemiCondensed</vt:lpstr>
      <vt:lpstr>Bauhaus 93</vt:lpstr>
      <vt:lpstr>Calibri</vt:lpstr>
      <vt:lpstr>Century Gothic</vt:lpstr>
      <vt:lpstr>Gill Sans MT</vt:lpstr>
      <vt:lpstr>Söhne</vt:lpstr>
      <vt:lpstr>Walbaum Display</vt:lpstr>
      <vt:lpstr>Wingdings 3</vt:lpstr>
      <vt:lpstr>Ion</vt:lpstr>
      <vt:lpstr>Business   presentation</vt:lpstr>
      <vt:lpstr>Executive Summary</vt:lpstr>
      <vt:lpstr>Vision and Mission</vt:lpstr>
      <vt:lpstr>Products/Services Overview</vt:lpstr>
      <vt:lpstr>MARKET ANALYSIS</vt:lpstr>
      <vt:lpstr>COMPETATIVE  LANDSCAPE</vt:lpstr>
      <vt:lpstr>TARGET AUDIENCE</vt:lpstr>
      <vt:lpstr>UNIQUE VALUE PROPOSITION</vt:lpstr>
      <vt:lpstr>FINANCIAL OVERVIEW</vt:lpstr>
      <vt:lpstr>MARKETING AND SALES STRATEGY</vt:lpstr>
      <vt:lpstr>GROWTH PLAN</vt:lpstr>
      <vt:lpstr>COPORATE SOCIAL RESPONSIBILITY (CSR)</vt:lpstr>
      <vt:lpstr>TEAM AND CULTURE</vt:lpstr>
      <vt:lpstr>SUCCESS  STORIES/TESTIMONIALS</vt:lpstr>
      <vt:lpstr>CONTACT INFORMATION AND Q&amp;A</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Rakeeb safraz</dc:creator>
  <cp:lastModifiedBy>Rakeeb safraz</cp:lastModifiedBy>
  <cp:revision>59</cp:revision>
  <dcterms:created xsi:type="dcterms:W3CDTF">2023-12-30T13:36:33Z</dcterms:created>
  <dcterms:modified xsi:type="dcterms:W3CDTF">2024-01-02T11:19:21Z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5139689</vt:lpwstr>
  </property>
  <property fmtid="{D5CDD505-2E9C-101B-9397-08002B2CF9AE}" pid="3" name="NXPowerLiteSettings">
    <vt:lpwstr>F7000400038000</vt:lpwstr>
  </property>
  <property fmtid="{D5CDD505-2E9C-101B-9397-08002B2CF9AE}" pid="4" name="NXPowerLiteVersion">
    <vt:lpwstr>S10.0.0</vt:lpwstr>
  </property>
</Properties>
</file>